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customXml/itemProps4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5"/>
  </p:sldMasterIdLst>
  <p:notesMasterIdLst>
    <p:notesMasterId r:id="rId22"/>
  </p:notesMasterIdLst>
  <p:handoutMasterIdLst>
    <p:handoutMasterId r:id="rId23"/>
  </p:handoutMasterIdLst>
  <p:sldIdLst>
    <p:sldId id="293" r:id="rId6"/>
    <p:sldId id="278" r:id="rId7"/>
    <p:sldId id="298" r:id="rId8"/>
    <p:sldId id="295" r:id="rId9"/>
    <p:sldId id="299" r:id="rId10"/>
    <p:sldId id="312" r:id="rId11"/>
    <p:sldId id="286" r:id="rId12"/>
    <p:sldId id="311" r:id="rId13"/>
    <p:sldId id="314" r:id="rId14"/>
    <p:sldId id="289" r:id="rId15"/>
    <p:sldId id="315" r:id="rId16"/>
    <p:sldId id="306" r:id="rId17"/>
    <p:sldId id="288" r:id="rId18"/>
    <p:sldId id="287" r:id="rId19"/>
    <p:sldId id="291" r:id="rId20"/>
    <p:sldId id="292" r:id="rId21"/>
  </p:sldIdLst>
  <p:sldSz cx="9144000" cy="6858000" type="screen4x3"/>
  <p:notesSz cx="6858000" cy="92964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54A4"/>
    <a:srgbClr val="BCBEC0"/>
    <a:srgbClr val="E6E7E8"/>
    <a:srgbClr val="006325"/>
    <a:srgbClr val="FFD457"/>
    <a:srgbClr val="0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7E9639D4-E3E2-4D34-9284-5A2195B3D0D7}" styleName="Light Style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  <a:top>
            <a:lnRef idx="1">
              <a:schemeClr val="tx1"/>
            </a:lnRef>
          </a:top>
          <a:bottom>
            <a:lnRef idx="1">
              <a:schemeClr val="tx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tx1"/>
            </a:lnRef>
          </a:top>
          <a:bottom>
            <a:lnRef idx="1">
              <a:schemeClr val="tx1"/>
            </a:lnRef>
          </a:bottom>
        </a:tcBdr>
      </a:tcStyle>
    </a:band1H>
    <a:band1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1V>
    <a:band2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tx1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2071" autoAdjust="0"/>
  </p:normalViewPr>
  <p:slideViewPr>
    <p:cSldViewPr>
      <p:cViewPr>
        <p:scale>
          <a:sx n="100" d="100"/>
          <a:sy n="100" d="100"/>
        </p:scale>
        <p:origin x="-122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20" d="100"/>
        <a:sy n="120" d="100"/>
      </p:scale>
      <p:origin x="0" y="0"/>
    </p:cViewPr>
  </p:sorterViewPr>
  <p:notesViewPr>
    <p:cSldViewPr>
      <p:cViewPr varScale="1">
        <p:scale>
          <a:sx n="82" d="100"/>
          <a:sy n="82" d="100"/>
        </p:scale>
        <p:origin x="-3090" y="-90"/>
      </p:cViewPr>
      <p:guideLst>
        <p:guide orient="horz" pos="2928"/>
        <p:guide pos="216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theme" Target="theme/theme1.xml"/><Relationship Id="rId3" Type="http://schemas.openxmlformats.org/officeDocument/2006/relationships/customXml" Target="../customXml/item3.xml"/><Relationship Id="rId21" Type="http://schemas.openxmlformats.org/officeDocument/2006/relationships/slide" Target="slides/slide16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presProps" Target="presProps.xml"/><Relationship Id="rId5" Type="http://schemas.openxmlformats.org/officeDocument/2006/relationships/slideMaster" Target="slideMasters/slideMaster1.xml"/><Relationship Id="rId15" Type="http://schemas.openxmlformats.org/officeDocument/2006/relationships/slide" Target="slides/slide10.xml"/><Relationship Id="rId23" Type="http://schemas.openxmlformats.org/officeDocument/2006/relationships/handoutMaster" Target="handoutMasters/handoutMaster1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4" Type="http://schemas.openxmlformats.org/officeDocument/2006/relationships/customXml" Target="../customXml/item4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notesMaster" Target="notesMasters/notesMaster1.xml"/><Relationship Id="rId27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71697" cy="464504"/>
          </a:xfrm>
          <a:prstGeom prst="rect">
            <a:avLst/>
          </a:prstGeom>
        </p:spPr>
        <p:txBody>
          <a:bodyPr vert="horz" lIns="91711" tIns="45856" rIns="91711" bIns="45856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755" y="0"/>
            <a:ext cx="2971697" cy="464504"/>
          </a:xfrm>
          <a:prstGeom prst="rect">
            <a:avLst/>
          </a:prstGeom>
        </p:spPr>
        <p:txBody>
          <a:bodyPr vert="horz" lIns="91711" tIns="45856" rIns="91711" bIns="45856" rtlCol="0"/>
          <a:lstStyle>
            <a:lvl1pPr algn="r">
              <a:defRPr sz="1200"/>
            </a:lvl1pPr>
          </a:lstStyle>
          <a:p>
            <a:fld id="{DFD8689B-8ED3-4634-AB4E-EF720CC0C77A}" type="datetimeFigureOut">
              <a:rPr lang="en-US" smtClean="0"/>
              <a:t>02/06/2019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1" y="8830313"/>
            <a:ext cx="2971697" cy="464504"/>
          </a:xfrm>
          <a:prstGeom prst="rect">
            <a:avLst/>
          </a:prstGeom>
        </p:spPr>
        <p:txBody>
          <a:bodyPr vert="horz" lIns="91711" tIns="45856" rIns="91711" bIns="45856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755" y="8830313"/>
            <a:ext cx="2971697" cy="464504"/>
          </a:xfrm>
          <a:prstGeom prst="rect">
            <a:avLst/>
          </a:prstGeom>
        </p:spPr>
        <p:txBody>
          <a:bodyPr vert="horz" lIns="91711" tIns="45856" rIns="91711" bIns="45856" rtlCol="0" anchor="b"/>
          <a:lstStyle>
            <a:lvl1pPr algn="r">
              <a:defRPr sz="1200"/>
            </a:lvl1pPr>
          </a:lstStyle>
          <a:p>
            <a:fld id="{B5C55CCD-3BDC-4089-81C2-541404931F8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537507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71697" cy="464504"/>
          </a:xfrm>
          <a:prstGeom prst="rect">
            <a:avLst/>
          </a:prstGeom>
        </p:spPr>
        <p:txBody>
          <a:bodyPr vert="horz" lIns="91711" tIns="45856" rIns="91711" bIns="45856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755" y="0"/>
            <a:ext cx="2971697" cy="464504"/>
          </a:xfrm>
          <a:prstGeom prst="rect">
            <a:avLst/>
          </a:prstGeom>
        </p:spPr>
        <p:txBody>
          <a:bodyPr vert="horz" lIns="91711" tIns="45856" rIns="91711" bIns="45856" rtlCol="0"/>
          <a:lstStyle>
            <a:lvl1pPr algn="r">
              <a:defRPr sz="1200"/>
            </a:lvl1pPr>
          </a:lstStyle>
          <a:p>
            <a:fld id="{B8AE55A0-88DB-44F8-9E71-882C6BFF5295}" type="datetimeFigureOut">
              <a:rPr lang="en-US" smtClean="0"/>
              <a:t>02/06/2019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04900" y="696913"/>
            <a:ext cx="4648200" cy="34861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711" tIns="45856" rIns="91711" bIns="45856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181" y="4415158"/>
            <a:ext cx="5487640" cy="4183696"/>
          </a:xfrm>
          <a:prstGeom prst="rect">
            <a:avLst/>
          </a:prstGeom>
        </p:spPr>
        <p:txBody>
          <a:bodyPr vert="horz" lIns="91711" tIns="45856" rIns="91711" bIns="45856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1" y="8830313"/>
            <a:ext cx="2971697" cy="464504"/>
          </a:xfrm>
          <a:prstGeom prst="rect">
            <a:avLst/>
          </a:prstGeom>
        </p:spPr>
        <p:txBody>
          <a:bodyPr vert="horz" lIns="91711" tIns="45856" rIns="91711" bIns="45856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755" y="8830313"/>
            <a:ext cx="2971697" cy="464504"/>
          </a:xfrm>
          <a:prstGeom prst="rect">
            <a:avLst/>
          </a:prstGeom>
        </p:spPr>
        <p:txBody>
          <a:bodyPr vert="horz" lIns="91711" tIns="45856" rIns="91711" bIns="45856" rtlCol="0" anchor="b"/>
          <a:lstStyle>
            <a:lvl1pPr algn="r">
              <a:defRPr sz="1200"/>
            </a:lvl1pPr>
          </a:lstStyle>
          <a:p>
            <a:fld id="{68F7C3CB-48A2-4C6E-9D8D-9C534A317D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7148072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8F7C3CB-48A2-4C6E-9D8D-9C534A317DE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05767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20B42B-E76D-4EAA-8506-9F64E7879ECD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7516751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20B42B-E76D-4EAA-8506-9F64E7879ECD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2361222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20B42B-E76D-4EAA-8506-9F64E7879ECD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7516751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hangingPunct="0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20B42B-E76D-4EAA-8506-9F64E7879ECD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972543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defTabSz="885505" hangingPunct="0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20B42B-E76D-4EAA-8506-9F64E7879ECD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279859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defTabSz="885505" hangingPunct="0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20B42B-E76D-4EAA-8506-9F64E7879ECD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279859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defTabSz="885505" hangingPunct="0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20B42B-E76D-4EAA-8506-9F64E7879ECD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279859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defTabSz="885505" hangingPunct="0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20B42B-E76D-4EAA-8506-9F64E7879ECD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279859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20B42B-E76D-4EAA-8506-9F64E7879ECD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0475946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20B42B-E76D-4EAA-8506-9F64E7879ECD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0475946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20B42B-E76D-4EAA-8506-9F64E7879ECD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0475946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20B42B-E76D-4EAA-8506-9F64E7879ECD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2361222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20B42B-E76D-4EAA-8506-9F64E7879ECD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587861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20B42B-E76D-4EAA-8506-9F64E7879ECD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7813880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20B42B-E76D-4EAA-8506-9F64E7879ECD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868351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905000"/>
            <a:ext cx="7772400" cy="1470025"/>
          </a:xfrm>
          <a:prstGeom prst="rect">
            <a:avLst/>
          </a:prstGeom>
        </p:spPr>
        <p:txBody>
          <a:bodyPr/>
          <a:lstStyle>
            <a:lvl1pPr>
              <a:defRPr b="1"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657600"/>
            <a:ext cx="6400800" cy="15240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19200"/>
            <a:ext cx="8229600" cy="4038601"/>
          </a:xfrm>
        </p:spPr>
        <p:txBody>
          <a:bodyPr/>
          <a:lstStyle>
            <a:lvl1pPr>
              <a:buFont typeface="Wingdings" pitchFamily="2" charset="2"/>
              <a:buChar char="§"/>
              <a:defRPr b="1"/>
            </a:lvl1pPr>
            <a:lvl2pPr>
              <a:defRPr sz="3200"/>
            </a:lvl2pPr>
            <a:lvl3pPr>
              <a:buFont typeface="Wingdings" pitchFamily="2" charset="2"/>
              <a:buChar char="§"/>
              <a:defRPr sz="2800"/>
            </a:lvl3pPr>
            <a:lvl4pPr>
              <a:defRPr sz="2400"/>
            </a:lvl4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</p:txBody>
      </p:sp>
      <p:sp>
        <p:nvSpPr>
          <p:cNvPr id="7" name="Title 1"/>
          <p:cNvSpPr>
            <a:spLocks noGrp="1"/>
          </p:cNvSpPr>
          <p:nvPr userDrawn="1">
            <p:ph type="title" hasCustomPrompt="1"/>
          </p:nvPr>
        </p:nvSpPr>
        <p:spPr>
          <a:xfrm>
            <a:off x="1219200" y="76200"/>
            <a:ext cx="8229600" cy="792162"/>
          </a:xfrm>
          <a:prstGeom prst="rect">
            <a:avLst/>
          </a:prstGeom>
        </p:spPr>
        <p:txBody>
          <a:bodyPr/>
          <a:lstStyle>
            <a:lvl1pPr>
              <a:defRPr b="1">
                <a:solidFill>
                  <a:schemeClr val="bg1">
                    <a:lumMod val="95000"/>
                  </a:schemeClr>
                </a:solidFill>
              </a:defRPr>
            </a:lvl1pPr>
          </a:lstStyle>
          <a:p>
            <a:pPr algn="l"/>
            <a:r>
              <a:rPr lang="en-US" dirty="0" smtClean="0">
                <a:solidFill>
                  <a:srgbClr val="0054A4"/>
                </a:solidFill>
              </a:rPr>
              <a:t>Template for pages 1-9</a:t>
            </a:r>
            <a:endParaRPr lang="en-US" dirty="0">
              <a:solidFill>
                <a:srgbClr val="0054A4"/>
              </a:solidFill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19200"/>
            <a:ext cx="8229600" cy="4038601"/>
          </a:xfrm>
        </p:spPr>
        <p:txBody>
          <a:bodyPr/>
          <a:lstStyle>
            <a:lvl1pPr>
              <a:buFont typeface="Wingdings" pitchFamily="2" charset="2"/>
              <a:buChar char="§"/>
              <a:defRPr b="1"/>
            </a:lvl1pPr>
            <a:lvl2pPr>
              <a:defRPr sz="3200"/>
            </a:lvl2pPr>
            <a:lvl3pPr>
              <a:buFont typeface="Wingdings" pitchFamily="2" charset="2"/>
              <a:buChar char="§"/>
              <a:defRPr sz="2800"/>
            </a:lvl3pPr>
            <a:lvl4pPr>
              <a:defRPr sz="2400"/>
            </a:lvl4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</p:txBody>
      </p:sp>
      <p:sp>
        <p:nvSpPr>
          <p:cNvPr id="7" name="Title 1"/>
          <p:cNvSpPr>
            <a:spLocks noGrp="1"/>
          </p:cNvSpPr>
          <p:nvPr userDrawn="1">
            <p:ph type="title" hasCustomPrompt="1"/>
          </p:nvPr>
        </p:nvSpPr>
        <p:spPr>
          <a:xfrm>
            <a:off x="1146048" y="152400"/>
            <a:ext cx="7693152" cy="792162"/>
          </a:xfrm>
          <a:prstGeom prst="rect">
            <a:avLst/>
          </a:prstGeom>
        </p:spPr>
        <p:txBody>
          <a:bodyPr/>
          <a:lstStyle>
            <a:lvl1pPr>
              <a:defRPr b="1" baseline="0">
                <a:solidFill>
                  <a:schemeClr val="bg1"/>
                </a:solidFill>
              </a:defRPr>
            </a:lvl1pPr>
          </a:lstStyle>
          <a:p>
            <a:pPr algn="l"/>
            <a:r>
              <a:rPr lang="en-US" dirty="0" smtClean="0">
                <a:solidFill>
                  <a:srgbClr val="0054A4"/>
                </a:solidFill>
              </a:rPr>
              <a:t>Template for pages 10 and up</a:t>
            </a:r>
            <a:endParaRPr lang="en-US" dirty="0">
              <a:solidFill>
                <a:srgbClr val="0054A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996739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png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pic>
        <p:nvPicPr>
          <p:cNvPr id="2" name="Picture 1" descr="wc_strat_powerpoint-r1-01.png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extBox 3"/>
          <p:cNvSpPr txBox="1"/>
          <p:nvPr userDrawn="1"/>
        </p:nvSpPr>
        <p:spPr>
          <a:xfrm>
            <a:off x="8110728" y="6172200"/>
            <a:ext cx="57912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fld id="{CFD79E14-A5CB-4B11-98BD-C2699C7313C6}" type="slidenum">
              <a:rPr lang="en-US" sz="1600" b="1" smtClean="0">
                <a:solidFill>
                  <a:schemeClr val="bg1">
                    <a:lumMod val="50000"/>
                  </a:schemeClr>
                </a:solidFill>
              </a:rPr>
              <a:pPr algn="ctr"/>
              <a:t>‹#›</a:t>
            </a:fld>
            <a:endParaRPr lang="en-US" sz="1600" b="1" dirty="0">
              <a:solidFill>
                <a:schemeClr val="bg1">
                  <a:lumMod val="50000"/>
                </a:scheme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ontent Placeholder 8"/>
          <p:cNvSpPr txBox="1">
            <a:spLocks/>
          </p:cNvSpPr>
          <p:nvPr/>
        </p:nvSpPr>
        <p:spPr>
          <a:xfrm>
            <a:off x="304800" y="1219200"/>
            <a:ext cx="3962400" cy="403860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dirty="0" smtClean="0"/>
              <a:t/>
            </a:r>
            <a:br>
              <a:rPr lang="en-US" sz="1400" dirty="0" smtClean="0"/>
            </a:br>
            <a:r>
              <a:rPr lang="en-US" b="1" dirty="0" smtClean="0">
                <a:solidFill>
                  <a:schemeClr val="tx1"/>
                </a:solidFill>
              </a:rPr>
              <a:t>Washoe County </a:t>
            </a:r>
            <a:br>
              <a:rPr lang="en-US" b="1" dirty="0" smtClean="0">
                <a:solidFill>
                  <a:schemeClr val="tx1"/>
                </a:solidFill>
              </a:rPr>
            </a:br>
            <a:r>
              <a:rPr lang="en-US" b="1" dirty="0" smtClean="0">
                <a:solidFill>
                  <a:schemeClr val="tx1"/>
                </a:solidFill>
              </a:rPr>
              <a:t>Board of Adjustment</a:t>
            </a:r>
          </a:p>
          <a:p>
            <a:endParaRPr lang="en-US" sz="2000" b="1" dirty="0" smtClean="0">
              <a:solidFill>
                <a:schemeClr val="tx1"/>
              </a:solidFill>
            </a:endParaRPr>
          </a:p>
          <a:p>
            <a:r>
              <a:rPr lang="en-US" sz="2400" b="1" i="1" dirty="0" smtClean="0">
                <a:solidFill>
                  <a:schemeClr val="tx1"/>
                </a:solidFill>
              </a:rPr>
              <a:t>February 7, 2019</a:t>
            </a:r>
            <a:endParaRPr lang="en-US" sz="2400" b="1" i="1" dirty="0" smtClean="0">
              <a:solidFill>
                <a:schemeClr val="tx1"/>
              </a:solidFill>
            </a:endParaRPr>
          </a:p>
          <a:p>
            <a:endParaRPr lang="en-US" sz="2000" b="1" dirty="0" smtClean="0"/>
          </a:p>
          <a:p>
            <a:r>
              <a:rPr lang="en-US" b="1" cap="small" dirty="0" err="1" smtClean="0">
                <a:solidFill>
                  <a:srgbClr val="0054A4"/>
                </a:solidFill>
              </a:rPr>
              <a:t>SonRay</a:t>
            </a:r>
            <a:r>
              <a:rPr lang="en-US" b="1" cap="small" dirty="0" smtClean="0">
                <a:solidFill>
                  <a:srgbClr val="0054A4"/>
                </a:solidFill>
              </a:rPr>
              <a:t> Construction</a:t>
            </a:r>
            <a:br>
              <a:rPr lang="en-US" b="1" cap="small" dirty="0" smtClean="0">
                <a:solidFill>
                  <a:srgbClr val="0054A4"/>
                </a:solidFill>
              </a:rPr>
            </a:br>
            <a:r>
              <a:rPr lang="en-US" b="1" cap="small" dirty="0" smtClean="0">
                <a:solidFill>
                  <a:srgbClr val="0054A4"/>
                </a:solidFill>
              </a:rPr>
              <a:t>(aka Sonoran Roofing)</a:t>
            </a:r>
            <a:endParaRPr lang="en-US" b="1" cap="small" dirty="0" smtClean="0">
              <a:solidFill>
                <a:srgbClr val="0054A4"/>
              </a:solidFill>
            </a:endParaRPr>
          </a:p>
        </p:txBody>
      </p:sp>
      <p:sp>
        <p:nvSpPr>
          <p:cNvPr id="9" name="Title 1"/>
          <p:cNvSpPr txBox="1">
            <a:spLocks/>
          </p:cNvSpPr>
          <p:nvPr/>
        </p:nvSpPr>
        <p:spPr>
          <a:xfrm>
            <a:off x="1066800" y="198438"/>
            <a:ext cx="8229600" cy="792162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b="1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sz="3600" dirty="0" smtClean="0"/>
              <a:t>Special Use </a:t>
            </a:r>
            <a:r>
              <a:rPr lang="en-US" sz="3600" dirty="0" smtClean="0"/>
              <a:t>Permit </a:t>
            </a:r>
            <a:r>
              <a:rPr lang="en-US" sz="3600" dirty="0" smtClean="0"/>
              <a:t>WSUP18-0021</a:t>
            </a:r>
            <a:endParaRPr lang="en-US" sz="3600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642" r="11705"/>
          <a:stretch/>
        </p:blipFill>
        <p:spPr>
          <a:xfrm>
            <a:off x="4562475" y="1009650"/>
            <a:ext cx="4429125" cy="4838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65342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1295400" y="152400"/>
            <a:ext cx="7442836" cy="792162"/>
          </a:xfrm>
        </p:spPr>
        <p:txBody>
          <a:bodyPr/>
          <a:lstStyle/>
          <a:p>
            <a:pPr algn="l"/>
            <a:r>
              <a:rPr lang="en-US" dirty="0" smtClean="0"/>
              <a:t>Vicinity Map</a:t>
            </a:r>
            <a:endParaRPr lang="en-US" dirty="0"/>
          </a:p>
        </p:txBody>
      </p:sp>
      <p:sp>
        <p:nvSpPr>
          <p:cNvPr id="6" name="Content Placeholder 1"/>
          <p:cNvSpPr>
            <a:spLocks noGrp="1"/>
          </p:cNvSpPr>
          <p:nvPr>
            <p:ph idx="1"/>
          </p:nvPr>
        </p:nvSpPr>
        <p:spPr>
          <a:xfrm>
            <a:off x="228600" y="1219200"/>
            <a:ext cx="4038600" cy="4448175"/>
          </a:xfrm>
        </p:spPr>
        <p:txBody>
          <a:bodyPr>
            <a:normAutofit/>
          </a:bodyPr>
          <a:lstStyle/>
          <a:p>
            <a:pPr>
              <a:spcAft>
                <a:spcPts val="600"/>
              </a:spcAft>
            </a:pPr>
            <a:r>
              <a:rPr lang="en-US" sz="2500" spc="-30" dirty="0" smtClean="0"/>
              <a:t>1565 Geiger Grade</a:t>
            </a:r>
            <a:endParaRPr lang="en-US" sz="2500" dirty="0" smtClean="0"/>
          </a:p>
          <a:p>
            <a:pPr>
              <a:spcAft>
                <a:spcPts val="600"/>
              </a:spcAft>
            </a:pPr>
            <a:r>
              <a:rPr lang="en-US" sz="2500" dirty="0" smtClean="0"/>
              <a:t>Accessed off of </a:t>
            </a:r>
            <a:r>
              <a:rPr lang="en-US" sz="2500" dirty="0" err="1" smtClean="0"/>
              <a:t>Kivett</a:t>
            </a:r>
            <a:r>
              <a:rPr lang="en-US" sz="2500" dirty="0" smtClean="0"/>
              <a:t> Lane</a:t>
            </a:r>
            <a:endParaRPr lang="en-US" sz="2500" dirty="0" smtClean="0"/>
          </a:p>
          <a:p>
            <a:pPr>
              <a:spcAft>
                <a:spcPts val="600"/>
              </a:spcAft>
            </a:pPr>
            <a:r>
              <a:rPr lang="en-US" sz="2500" dirty="0" smtClean="0"/>
              <a:t>General </a:t>
            </a:r>
            <a:r>
              <a:rPr lang="en-US" sz="2500" dirty="0" smtClean="0"/>
              <a:t>Commercial</a:t>
            </a:r>
            <a:endParaRPr lang="en-US" sz="2500" dirty="0"/>
          </a:p>
          <a:p>
            <a:pPr>
              <a:spcAft>
                <a:spcPts val="600"/>
              </a:spcAft>
            </a:pPr>
            <a:r>
              <a:rPr lang="en-US" sz="2500" dirty="0" smtClean="0"/>
              <a:t>2 parcels (±1.33-ac.)</a:t>
            </a:r>
            <a:endParaRPr lang="en-US" sz="2500" dirty="0" smtClean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24400" y="1028700"/>
            <a:ext cx="4114800" cy="4800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57541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Existing Construction Sales &amp; Services use</a:t>
            </a:r>
          </a:p>
          <a:p>
            <a:pPr lvl="1"/>
            <a:r>
              <a:rPr lang="en-US" dirty="0" smtClean="0"/>
              <a:t>Roofing and HVAC contractor</a:t>
            </a:r>
            <a:endParaRPr lang="en-US" dirty="0" smtClean="0"/>
          </a:p>
          <a:p>
            <a:r>
              <a:rPr lang="en-US" dirty="0" smtClean="0"/>
              <a:t>Previous special use permit issued in 2005</a:t>
            </a:r>
            <a:endParaRPr lang="en-US" dirty="0" smtClean="0"/>
          </a:p>
          <a:p>
            <a:r>
              <a:rPr lang="en-US" dirty="0" smtClean="0"/>
              <a:t>Expansion triggers re-review</a:t>
            </a:r>
          </a:p>
          <a:p>
            <a:r>
              <a:rPr lang="en-US" dirty="0" smtClean="0"/>
              <a:t>Existing 3,636 sq. ft. metal storage building would be expanded by 3,570 sq. ft.</a:t>
            </a:r>
          </a:p>
          <a:p>
            <a:r>
              <a:rPr lang="en-US" dirty="0" smtClean="0"/>
              <a:t>Store construction materials and equipment</a:t>
            </a:r>
            <a:endParaRPr lang="en-US" dirty="0" smtClean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dirty="0" smtClean="0"/>
              <a:t>Overview of Request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330310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1219200" y="152400"/>
            <a:ext cx="7162800" cy="792162"/>
          </a:xfrm>
        </p:spPr>
        <p:txBody>
          <a:bodyPr/>
          <a:lstStyle/>
          <a:p>
            <a:pPr algn="l"/>
            <a:r>
              <a:rPr lang="en-US" dirty="0" smtClean="0"/>
              <a:t>Site Plan</a:t>
            </a:r>
            <a:endParaRPr lang="en-US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337" y="990600"/>
            <a:ext cx="9077325" cy="5505450"/>
          </a:xfrm>
          <a:prstGeom prst="rect">
            <a:avLst/>
          </a:prstGeom>
        </p:spPr>
      </p:pic>
      <p:sp>
        <p:nvSpPr>
          <p:cNvPr id="6" name="Text Box 2"/>
          <p:cNvSpPr txBox="1">
            <a:spLocks noChangeArrowheads="1"/>
          </p:cNvSpPr>
          <p:nvPr/>
        </p:nvSpPr>
        <p:spPr bwMode="auto">
          <a:xfrm rot="17534180">
            <a:off x="-78516" y="3029228"/>
            <a:ext cx="1505831" cy="232221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rot="0" vert="horz" wrap="square" lIns="0" tIns="0" rIns="0" bIns="0" anchor="t" anchorCtr="0">
            <a:noAutofit/>
          </a:bodyPr>
          <a:lstStyle/>
          <a:p>
            <a:pPr marL="0" marR="0" algn="ctr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</a:pPr>
            <a:r>
              <a:rPr lang="en-US" sz="1400" b="1" dirty="0" smtClean="0">
                <a:solidFill>
                  <a:srgbClr val="FF0000"/>
                </a:solidFill>
                <a:effectLst/>
                <a:latin typeface="Calibri"/>
                <a:ea typeface="Calibri"/>
                <a:cs typeface="Times New Roman"/>
              </a:rPr>
              <a:t>GEIGER GRADE</a:t>
            </a:r>
            <a:endParaRPr lang="en-US" sz="1100" dirty="0">
              <a:effectLst/>
              <a:latin typeface="Calibri"/>
              <a:ea typeface="Calibri"/>
              <a:cs typeface="Times New Roman"/>
            </a:endParaRPr>
          </a:p>
        </p:txBody>
      </p:sp>
      <p:sp>
        <p:nvSpPr>
          <p:cNvPr id="10" name="Text Box 2"/>
          <p:cNvSpPr txBox="1">
            <a:spLocks noChangeArrowheads="1"/>
          </p:cNvSpPr>
          <p:nvPr/>
        </p:nvSpPr>
        <p:spPr bwMode="auto">
          <a:xfrm>
            <a:off x="2683294" y="2058511"/>
            <a:ext cx="1505831" cy="232221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rot="0" vert="horz" wrap="square" lIns="0" tIns="0" rIns="0" bIns="0" anchor="t" anchorCtr="0">
            <a:noAutofit/>
          </a:bodyPr>
          <a:lstStyle/>
          <a:p>
            <a:pPr marL="0" marR="0" algn="ctr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</a:pPr>
            <a:r>
              <a:rPr lang="en-US" sz="1400" b="1" dirty="0" smtClean="0">
                <a:solidFill>
                  <a:srgbClr val="FF0000"/>
                </a:solidFill>
                <a:effectLst/>
                <a:latin typeface="Calibri"/>
                <a:ea typeface="Calibri"/>
                <a:cs typeface="Times New Roman"/>
              </a:rPr>
              <a:t>KIVETT LANE</a:t>
            </a:r>
            <a:endParaRPr lang="en-US" sz="1100" dirty="0">
              <a:effectLst/>
              <a:latin typeface="Calibri"/>
              <a:ea typeface="Calibri"/>
              <a:cs typeface="Times New Roman"/>
            </a:endParaRPr>
          </a:p>
        </p:txBody>
      </p:sp>
      <p:sp>
        <p:nvSpPr>
          <p:cNvPr id="12" name="Text Box 2"/>
          <p:cNvSpPr txBox="1">
            <a:spLocks noChangeArrowheads="1"/>
          </p:cNvSpPr>
          <p:nvPr/>
        </p:nvSpPr>
        <p:spPr bwMode="auto">
          <a:xfrm rot="17534180">
            <a:off x="8036529" y="5564286"/>
            <a:ext cx="995743" cy="251487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rot="0" vert="horz" wrap="square" lIns="0" tIns="0" rIns="0" bIns="0" anchor="t" anchorCtr="0">
            <a:noAutofit/>
          </a:bodyPr>
          <a:lstStyle/>
          <a:p>
            <a:pPr marL="0" marR="0" algn="ctr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</a:pPr>
            <a:r>
              <a:rPr lang="en-US" sz="1400" b="1" dirty="0" smtClean="0">
                <a:solidFill>
                  <a:srgbClr val="FF0000"/>
                </a:solidFill>
                <a:effectLst/>
                <a:latin typeface="Calibri"/>
                <a:ea typeface="Calibri"/>
                <a:cs typeface="Times New Roman"/>
              </a:rPr>
              <a:t>KING LANE</a:t>
            </a:r>
            <a:endParaRPr lang="en-US" sz="1100" dirty="0">
              <a:effectLst/>
              <a:latin typeface="Calibri"/>
              <a:ea typeface="Calibri"/>
              <a:cs typeface="Times New Roman"/>
            </a:endParaRPr>
          </a:p>
        </p:txBody>
      </p:sp>
      <p:grpSp>
        <p:nvGrpSpPr>
          <p:cNvPr id="5" name="Group 4"/>
          <p:cNvGrpSpPr/>
          <p:nvPr/>
        </p:nvGrpSpPr>
        <p:grpSpPr>
          <a:xfrm>
            <a:off x="304801" y="2558864"/>
            <a:ext cx="8597265" cy="3554600"/>
            <a:chOff x="304801" y="2558864"/>
            <a:chExt cx="8597265" cy="3554600"/>
          </a:xfrm>
        </p:grpSpPr>
        <p:sp>
          <p:nvSpPr>
            <p:cNvPr id="15" name="Rectangle 10"/>
            <p:cNvSpPr/>
            <p:nvPr/>
          </p:nvSpPr>
          <p:spPr>
            <a:xfrm rot="16200000">
              <a:off x="2826134" y="37531"/>
              <a:ext cx="3554600" cy="8597265"/>
            </a:xfrm>
            <a:custGeom>
              <a:avLst/>
              <a:gdLst>
                <a:gd name="connsiteX0" fmla="*/ 0 w 1769110"/>
                <a:gd name="connsiteY0" fmla="*/ 0 h 7971155"/>
                <a:gd name="connsiteX1" fmla="*/ 1769110 w 1769110"/>
                <a:gd name="connsiteY1" fmla="*/ 0 h 7971155"/>
                <a:gd name="connsiteX2" fmla="*/ 1769110 w 1769110"/>
                <a:gd name="connsiteY2" fmla="*/ 7971155 h 7971155"/>
                <a:gd name="connsiteX3" fmla="*/ 0 w 1769110"/>
                <a:gd name="connsiteY3" fmla="*/ 7971155 h 7971155"/>
                <a:gd name="connsiteX4" fmla="*/ 0 w 1769110"/>
                <a:gd name="connsiteY4" fmla="*/ 0 h 7971155"/>
                <a:gd name="connsiteX0" fmla="*/ 0 w 1769110"/>
                <a:gd name="connsiteY0" fmla="*/ 0 h 7971155"/>
                <a:gd name="connsiteX1" fmla="*/ 1769110 w 1769110"/>
                <a:gd name="connsiteY1" fmla="*/ 819398 h 7971155"/>
                <a:gd name="connsiteX2" fmla="*/ 1769110 w 1769110"/>
                <a:gd name="connsiteY2" fmla="*/ 7971155 h 7971155"/>
                <a:gd name="connsiteX3" fmla="*/ 0 w 1769110"/>
                <a:gd name="connsiteY3" fmla="*/ 7971155 h 7971155"/>
                <a:gd name="connsiteX4" fmla="*/ 0 w 1769110"/>
                <a:gd name="connsiteY4" fmla="*/ 0 h 7971155"/>
                <a:gd name="connsiteX0" fmla="*/ 0 w 1769110"/>
                <a:gd name="connsiteY0" fmla="*/ 0 h 7971155"/>
                <a:gd name="connsiteX1" fmla="*/ 1769110 w 1769110"/>
                <a:gd name="connsiteY1" fmla="*/ 771897 h 7971155"/>
                <a:gd name="connsiteX2" fmla="*/ 1769110 w 1769110"/>
                <a:gd name="connsiteY2" fmla="*/ 7971155 h 7971155"/>
                <a:gd name="connsiteX3" fmla="*/ 0 w 1769110"/>
                <a:gd name="connsiteY3" fmla="*/ 7971155 h 7971155"/>
                <a:gd name="connsiteX4" fmla="*/ 0 w 1769110"/>
                <a:gd name="connsiteY4" fmla="*/ 0 h 7971155"/>
                <a:gd name="connsiteX0" fmla="*/ 0 w 1769110"/>
                <a:gd name="connsiteY0" fmla="*/ 0 h 7971155"/>
                <a:gd name="connsiteX1" fmla="*/ 1769110 w 1769110"/>
                <a:gd name="connsiteY1" fmla="*/ 771897 h 7971155"/>
                <a:gd name="connsiteX2" fmla="*/ 1757237 w 1769110"/>
                <a:gd name="connsiteY2" fmla="*/ 4215657 h 7971155"/>
                <a:gd name="connsiteX3" fmla="*/ 1769110 w 1769110"/>
                <a:gd name="connsiteY3" fmla="*/ 7971155 h 7971155"/>
                <a:gd name="connsiteX4" fmla="*/ 0 w 1769110"/>
                <a:gd name="connsiteY4" fmla="*/ 7971155 h 7971155"/>
                <a:gd name="connsiteX5" fmla="*/ 0 w 1769110"/>
                <a:gd name="connsiteY5" fmla="*/ 0 h 7971155"/>
                <a:gd name="connsiteX0" fmla="*/ 0 w 1770252"/>
                <a:gd name="connsiteY0" fmla="*/ 0 h 7971155"/>
                <a:gd name="connsiteX1" fmla="*/ 1769110 w 1770252"/>
                <a:gd name="connsiteY1" fmla="*/ 771897 h 7971155"/>
                <a:gd name="connsiteX2" fmla="*/ 1769110 w 1770252"/>
                <a:gd name="connsiteY2" fmla="*/ 3384384 h 7971155"/>
                <a:gd name="connsiteX3" fmla="*/ 1769110 w 1770252"/>
                <a:gd name="connsiteY3" fmla="*/ 7971155 h 7971155"/>
                <a:gd name="connsiteX4" fmla="*/ 0 w 1770252"/>
                <a:gd name="connsiteY4" fmla="*/ 7971155 h 7971155"/>
                <a:gd name="connsiteX5" fmla="*/ 0 w 1770252"/>
                <a:gd name="connsiteY5" fmla="*/ 0 h 7971155"/>
                <a:gd name="connsiteX0" fmla="*/ 0 w 1904185"/>
                <a:gd name="connsiteY0" fmla="*/ 0 h 7971155"/>
                <a:gd name="connsiteX1" fmla="*/ 1769110 w 1904185"/>
                <a:gd name="connsiteY1" fmla="*/ 771897 h 7971155"/>
                <a:gd name="connsiteX2" fmla="*/ 1769110 w 1904185"/>
                <a:gd name="connsiteY2" fmla="*/ 3384384 h 7971155"/>
                <a:gd name="connsiteX3" fmla="*/ 1780984 w 1904185"/>
                <a:gd name="connsiteY3" fmla="*/ 3360651 h 7971155"/>
                <a:gd name="connsiteX4" fmla="*/ 1769110 w 1904185"/>
                <a:gd name="connsiteY4" fmla="*/ 7971155 h 7971155"/>
                <a:gd name="connsiteX5" fmla="*/ 0 w 1904185"/>
                <a:gd name="connsiteY5" fmla="*/ 7971155 h 7971155"/>
                <a:gd name="connsiteX6" fmla="*/ 0 w 1904185"/>
                <a:gd name="connsiteY6" fmla="*/ 0 h 7971155"/>
                <a:gd name="connsiteX0" fmla="*/ 0 w 3609443"/>
                <a:gd name="connsiteY0" fmla="*/ 0 h 7971155"/>
                <a:gd name="connsiteX1" fmla="*/ 1769110 w 3609443"/>
                <a:gd name="connsiteY1" fmla="*/ 771897 h 7971155"/>
                <a:gd name="connsiteX2" fmla="*/ 1769110 w 3609443"/>
                <a:gd name="connsiteY2" fmla="*/ 3384384 h 7971155"/>
                <a:gd name="connsiteX3" fmla="*/ 3609443 w 3609443"/>
                <a:gd name="connsiteY3" fmla="*/ 4239425 h 7971155"/>
                <a:gd name="connsiteX4" fmla="*/ 1769110 w 3609443"/>
                <a:gd name="connsiteY4" fmla="*/ 7971155 h 7971155"/>
                <a:gd name="connsiteX5" fmla="*/ 0 w 3609443"/>
                <a:gd name="connsiteY5" fmla="*/ 7971155 h 7971155"/>
                <a:gd name="connsiteX6" fmla="*/ 0 w 3609443"/>
                <a:gd name="connsiteY6" fmla="*/ 0 h 7971155"/>
                <a:gd name="connsiteX0" fmla="*/ 0 w 3609658"/>
                <a:gd name="connsiteY0" fmla="*/ 0 h 7971155"/>
                <a:gd name="connsiteX1" fmla="*/ 1769110 w 3609658"/>
                <a:gd name="connsiteY1" fmla="*/ 771897 h 7971155"/>
                <a:gd name="connsiteX2" fmla="*/ 1769110 w 3609658"/>
                <a:gd name="connsiteY2" fmla="*/ 3384384 h 7971155"/>
                <a:gd name="connsiteX3" fmla="*/ 3609443 w 3609658"/>
                <a:gd name="connsiteY3" fmla="*/ 4239425 h 7971155"/>
                <a:gd name="connsiteX4" fmla="*/ 1769110 w 3609658"/>
                <a:gd name="connsiteY4" fmla="*/ 7971155 h 7971155"/>
                <a:gd name="connsiteX5" fmla="*/ 0 w 3609658"/>
                <a:gd name="connsiteY5" fmla="*/ 7971155 h 7971155"/>
                <a:gd name="connsiteX6" fmla="*/ 0 w 3609658"/>
                <a:gd name="connsiteY6" fmla="*/ 0 h 7971155"/>
                <a:gd name="connsiteX0" fmla="*/ 0 w 3609661"/>
                <a:gd name="connsiteY0" fmla="*/ 0 h 7971155"/>
                <a:gd name="connsiteX1" fmla="*/ 1769110 w 3609661"/>
                <a:gd name="connsiteY1" fmla="*/ 771897 h 7971155"/>
                <a:gd name="connsiteX2" fmla="*/ 1769110 w 3609661"/>
                <a:gd name="connsiteY2" fmla="*/ 3384384 h 7971155"/>
                <a:gd name="connsiteX3" fmla="*/ 3609443 w 3609661"/>
                <a:gd name="connsiteY3" fmla="*/ 4239425 h 7971155"/>
                <a:gd name="connsiteX4" fmla="*/ 1769110 w 3609661"/>
                <a:gd name="connsiteY4" fmla="*/ 7971155 h 7971155"/>
                <a:gd name="connsiteX5" fmla="*/ 0 w 3609661"/>
                <a:gd name="connsiteY5" fmla="*/ 7971155 h 7971155"/>
                <a:gd name="connsiteX6" fmla="*/ 0 w 3609661"/>
                <a:gd name="connsiteY6" fmla="*/ 0 h 7971155"/>
                <a:gd name="connsiteX0" fmla="*/ 0 w 3609661"/>
                <a:gd name="connsiteY0" fmla="*/ 0 h 7971155"/>
                <a:gd name="connsiteX1" fmla="*/ 1769110 w 3609661"/>
                <a:gd name="connsiteY1" fmla="*/ 771897 h 7971155"/>
                <a:gd name="connsiteX2" fmla="*/ 1769110 w 3609661"/>
                <a:gd name="connsiteY2" fmla="*/ 3384384 h 7971155"/>
                <a:gd name="connsiteX3" fmla="*/ 3609443 w 3609661"/>
                <a:gd name="connsiteY3" fmla="*/ 4239425 h 7971155"/>
                <a:gd name="connsiteX4" fmla="*/ 1769110 w 3609661"/>
                <a:gd name="connsiteY4" fmla="*/ 7971155 h 7971155"/>
                <a:gd name="connsiteX5" fmla="*/ 0 w 3609661"/>
                <a:gd name="connsiteY5" fmla="*/ 7971155 h 7971155"/>
                <a:gd name="connsiteX6" fmla="*/ 0 w 3609661"/>
                <a:gd name="connsiteY6" fmla="*/ 0 h 7971155"/>
                <a:gd name="connsiteX0" fmla="*/ 0 w 3609443"/>
                <a:gd name="connsiteY0" fmla="*/ 0 h 7971155"/>
                <a:gd name="connsiteX1" fmla="*/ 1769110 w 3609443"/>
                <a:gd name="connsiteY1" fmla="*/ 771897 h 7971155"/>
                <a:gd name="connsiteX2" fmla="*/ 1769110 w 3609443"/>
                <a:gd name="connsiteY2" fmla="*/ 3384384 h 7971155"/>
                <a:gd name="connsiteX3" fmla="*/ 3609443 w 3609443"/>
                <a:gd name="connsiteY3" fmla="*/ 4239425 h 7971155"/>
                <a:gd name="connsiteX4" fmla="*/ 1769110 w 3609443"/>
                <a:gd name="connsiteY4" fmla="*/ 7971155 h 7971155"/>
                <a:gd name="connsiteX5" fmla="*/ 0 w 3609443"/>
                <a:gd name="connsiteY5" fmla="*/ 7971155 h 7971155"/>
                <a:gd name="connsiteX6" fmla="*/ 0 w 3609443"/>
                <a:gd name="connsiteY6" fmla="*/ 0 h 7971155"/>
                <a:gd name="connsiteX0" fmla="*/ 0 w 3609443"/>
                <a:gd name="connsiteY0" fmla="*/ 0 h 7971155"/>
                <a:gd name="connsiteX1" fmla="*/ 1769110 w 3609443"/>
                <a:gd name="connsiteY1" fmla="*/ 771897 h 7971155"/>
                <a:gd name="connsiteX2" fmla="*/ 1769110 w 3609443"/>
                <a:gd name="connsiteY2" fmla="*/ 3384384 h 7971155"/>
                <a:gd name="connsiteX3" fmla="*/ 3609443 w 3609443"/>
                <a:gd name="connsiteY3" fmla="*/ 4203799 h 7971155"/>
                <a:gd name="connsiteX4" fmla="*/ 1769110 w 3609443"/>
                <a:gd name="connsiteY4" fmla="*/ 7971155 h 7971155"/>
                <a:gd name="connsiteX5" fmla="*/ 0 w 3609443"/>
                <a:gd name="connsiteY5" fmla="*/ 7971155 h 7971155"/>
                <a:gd name="connsiteX6" fmla="*/ 0 w 3609443"/>
                <a:gd name="connsiteY6" fmla="*/ 0 h 7971155"/>
                <a:gd name="connsiteX0" fmla="*/ 0 w 3609443"/>
                <a:gd name="connsiteY0" fmla="*/ 0 h 7980061"/>
                <a:gd name="connsiteX1" fmla="*/ 1769110 w 3609443"/>
                <a:gd name="connsiteY1" fmla="*/ 771897 h 7980061"/>
                <a:gd name="connsiteX2" fmla="*/ 1769110 w 3609443"/>
                <a:gd name="connsiteY2" fmla="*/ 3384384 h 7980061"/>
                <a:gd name="connsiteX3" fmla="*/ 3609443 w 3609443"/>
                <a:gd name="connsiteY3" fmla="*/ 4203799 h 7980061"/>
                <a:gd name="connsiteX4" fmla="*/ 1769110 w 3609443"/>
                <a:gd name="connsiteY4" fmla="*/ 7971155 h 7980061"/>
                <a:gd name="connsiteX5" fmla="*/ 1769110 w 3609443"/>
                <a:gd name="connsiteY5" fmla="*/ 7980061 h 7980061"/>
                <a:gd name="connsiteX6" fmla="*/ 0 w 3609443"/>
                <a:gd name="connsiteY6" fmla="*/ 7971155 h 7980061"/>
                <a:gd name="connsiteX7" fmla="*/ 0 w 3609443"/>
                <a:gd name="connsiteY7" fmla="*/ 0 h 7980061"/>
                <a:gd name="connsiteX0" fmla="*/ 0 w 3609443"/>
                <a:gd name="connsiteY0" fmla="*/ 0 h 7971155"/>
                <a:gd name="connsiteX1" fmla="*/ 1769110 w 3609443"/>
                <a:gd name="connsiteY1" fmla="*/ 771897 h 7971155"/>
                <a:gd name="connsiteX2" fmla="*/ 1769110 w 3609443"/>
                <a:gd name="connsiteY2" fmla="*/ 3384384 h 7971155"/>
                <a:gd name="connsiteX3" fmla="*/ 3609443 w 3609443"/>
                <a:gd name="connsiteY3" fmla="*/ 4203799 h 7971155"/>
                <a:gd name="connsiteX4" fmla="*/ 1769110 w 3609443"/>
                <a:gd name="connsiteY4" fmla="*/ 7971155 h 7971155"/>
                <a:gd name="connsiteX5" fmla="*/ 3609443 w 3609443"/>
                <a:gd name="connsiteY5" fmla="*/ 6792543 h 7971155"/>
                <a:gd name="connsiteX6" fmla="*/ 0 w 3609443"/>
                <a:gd name="connsiteY6" fmla="*/ 7971155 h 7971155"/>
                <a:gd name="connsiteX7" fmla="*/ 0 w 3609443"/>
                <a:gd name="connsiteY7" fmla="*/ 0 h 7971155"/>
                <a:gd name="connsiteX0" fmla="*/ 0 w 3609443"/>
                <a:gd name="connsiteY0" fmla="*/ 0 h 7971155"/>
                <a:gd name="connsiteX1" fmla="*/ 1769110 w 3609443"/>
                <a:gd name="connsiteY1" fmla="*/ 771897 h 7971155"/>
                <a:gd name="connsiteX2" fmla="*/ 1769110 w 3609443"/>
                <a:gd name="connsiteY2" fmla="*/ 3384384 h 7971155"/>
                <a:gd name="connsiteX3" fmla="*/ 3609443 w 3609443"/>
                <a:gd name="connsiteY3" fmla="*/ 4203799 h 7971155"/>
                <a:gd name="connsiteX4" fmla="*/ 1769110 w 3609443"/>
                <a:gd name="connsiteY4" fmla="*/ 7971155 h 7971155"/>
                <a:gd name="connsiteX5" fmla="*/ 1566656 w 3609443"/>
                <a:gd name="connsiteY5" fmla="*/ 7813821 h 7971155"/>
                <a:gd name="connsiteX6" fmla="*/ 0 w 3609443"/>
                <a:gd name="connsiteY6" fmla="*/ 7971155 h 7971155"/>
                <a:gd name="connsiteX7" fmla="*/ 0 w 3609443"/>
                <a:gd name="connsiteY7" fmla="*/ 0 h 7971155"/>
                <a:gd name="connsiteX0" fmla="*/ 0 w 3738700"/>
                <a:gd name="connsiteY0" fmla="*/ 0 h 7971155"/>
                <a:gd name="connsiteX1" fmla="*/ 1769110 w 3738700"/>
                <a:gd name="connsiteY1" fmla="*/ 771897 h 7971155"/>
                <a:gd name="connsiteX2" fmla="*/ 1769110 w 3738700"/>
                <a:gd name="connsiteY2" fmla="*/ 3384384 h 7971155"/>
                <a:gd name="connsiteX3" fmla="*/ 3609443 w 3738700"/>
                <a:gd name="connsiteY3" fmla="*/ 4203799 h 7971155"/>
                <a:gd name="connsiteX4" fmla="*/ 3609443 w 3738700"/>
                <a:gd name="connsiteY4" fmla="*/ 6308609 h 7971155"/>
                <a:gd name="connsiteX5" fmla="*/ 1566656 w 3738700"/>
                <a:gd name="connsiteY5" fmla="*/ 7813821 h 7971155"/>
                <a:gd name="connsiteX6" fmla="*/ 0 w 3738700"/>
                <a:gd name="connsiteY6" fmla="*/ 7971155 h 7971155"/>
                <a:gd name="connsiteX7" fmla="*/ 0 w 3738700"/>
                <a:gd name="connsiteY7" fmla="*/ 0 h 7971155"/>
                <a:gd name="connsiteX0" fmla="*/ 0 w 3738570"/>
                <a:gd name="connsiteY0" fmla="*/ 0 h 7971155"/>
                <a:gd name="connsiteX1" fmla="*/ 1769110 w 3738570"/>
                <a:gd name="connsiteY1" fmla="*/ 771897 h 7971155"/>
                <a:gd name="connsiteX2" fmla="*/ 1769110 w 3738570"/>
                <a:gd name="connsiteY2" fmla="*/ 3384384 h 7971155"/>
                <a:gd name="connsiteX3" fmla="*/ 3609443 w 3738570"/>
                <a:gd name="connsiteY3" fmla="*/ 4203799 h 7971155"/>
                <a:gd name="connsiteX4" fmla="*/ 3609269 w 3738570"/>
                <a:gd name="connsiteY4" fmla="*/ 6747996 h 7971155"/>
                <a:gd name="connsiteX5" fmla="*/ 1566656 w 3738570"/>
                <a:gd name="connsiteY5" fmla="*/ 7813821 h 7971155"/>
                <a:gd name="connsiteX6" fmla="*/ 0 w 3738570"/>
                <a:gd name="connsiteY6" fmla="*/ 7971155 h 7971155"/>
                <a:gd name="connsiteX7" fmla="*/ 0 w 3738570"/>
                <a:gd name="connsiteY7" fmla="*/ 0 h 7971155"/>
                <a:gd name="connsiteX0" fmla="*/ 0 w 3738570"/>
                <a:gd name="connsiteY0" fmla="*/ 0 h 7971155"/>
                <a:gd name="connsiteX1" fmla="*/ 1769110 w 3738570"/>
                <a:gd name="connsiteY1" fmla="*/ 771897 h 7971155"/>
                <a:gd name="connsiteX2" fmla="*/ 1769110 w 3738570"/>
                <a:gd name="connsiteY2" fmla="*/ 3384384 h 7971155"/>
                <a:gd name="connsiteX3" fmla="*/ 3609443 w 3738570"/>
                <a:gd name="connsiteY3" fmla="*/ 4203799 h 7971155"/>
                <a:gd name="connsiteX4" fmla="*/ 3609269 w 3738570"/>
                <a:gd name="connsiteY4" fmla="*/ 6747996 h 7971155"/>
                <a:gd name="connsiteX5" fmla="*/ 1815887 w 3738570"/>
                <a:gd name="connsiteY5" fmla="*/ 5996896 h 7971155"/>
                <a:gd name="connsiteX6" fmla="*/ 0 w 3738570"/>
                <a:gd name="connsiteY6" fmla="*/ 7971155 h 7971155"/>
                <a:gd name="connsiteX7" fmla="*/ 0 w 3738570"/>
                <a:gd name="connsiteY7" fmla="*/ 0 h 7971155"/>
                <a:gd name="connsiteX0" fmla="*/ 0 w 3738570"/>
                <a:gd name="connsiteY0" fmla="*/ 0 h 7971155"/>
                <a:gd name="connsiteX1" fmla="*/ 1769110 w 3738570"/>
                <a:gd name="connsiteY1" fmla="*/ 771897 h 7971155"/>
                <a:gd name="connsiteX2" fmla="*/ 1769110 w 3738570"/>
                <a:gd name="connsiteY2" fmla="*/ 3384384 h 7971155"/>
                <a:gd name="connsiteX3" fmla="*/ 3609443 w 3738570"/>
                <a:gd name="connsiteY3" fmla="*/ 4203799 h 7971155"/>
                <a:gd name="connsiteX4" fmla="*/ 3609269 w 3738570"/>
                <a:gd name="connsiteY4" fmla="*/ 6747996 h 7971155"/>
                <a:gd name="connsiteX5" fmla="*/ 1815887 w 3738570"/>
                <a:gd name="connsiteY5" fmla="*/ 5996896 h 7971155"/>
                <a:gd name="connsiteX6" fmla="*/ 1816603 w 3738570"/>
                <a:gd name="connsiteY6" fmla="*/ 6008796 h 7971155"/>
                <a:gd name="connsiteX7" fmla="*/ 0 w 3738570"/>
                <a:gd name="connsiteY7" fmla="*/ 7971155 h 7971155"/>
                <a:gd name="connsiteX8" fmla="*/ 0 w 3738570"/>
                <a:gd name="connsiteY8" fmla="*/ 0 h 7971155"/>
                <a:gd name="connsiteX0" fmla="*/ 0 w 3612545"/>
                <a:gd name="connsiteY0" fmla="*/ 0 h 7971155"/>
                <a:gd name="connsiteX1" fmla="*/ 1769110 w 3612545"/>
                <a:gd name="connsiteY1" fmla="*/ 771897 h 7971155"/>
                <a:gd name="connsiteX2" fmla="*/ 1769110 w 3612545"/>
                <a:gd name="connsiteY2" fmla="*/ 3384384 h 7971155"/>
                <a:gd name="connsiteX3" fmla="*/ 3609443 w 3612545"/>
                <a:gd name="connsiteY3" fmla="*/ 4203799 h 7971155"/>
                <a:gd name="connsiteX4" fmla="*/ 3609269 w 3612545"/>
                <a:gd name="connsiteY4" fmla="*/ 6747996 h 7971155"/>
                <a:gd name="connsiteX5" fmla="*/ 1815887 w 3612545"/>
                <a:gd name="connsiteY5" fmla="*/ 5996896 h 7971155"/>
                <a:gd name="connsiteX6" fmla="*/ 1816603 w 3612545"/>
                <a:gd name="connsiteY6" fmla="*/ 6008796 h 7971155"/>
                <a:gd name="connsiteX7" fmla="*/ 0 w 3612545"/>
                <a:gd name="connsiteY7" fmla="*/ 7971155 h 7971155"/>
                <a:gd name="connsiteX8" fmla="*/ 0 w 3612545"/>
                <a:gd name="connsiteY8" fmla="*/ 0 h 7971155"/>
                <a:gd name="connsiteX0" fmla="*/ 0 w 3612545"/>
                <a:gd name="connsiteY0" fmla="*/ 0 h 7971155"/>
                <a:gd name="connsiteX1" fmla="*/ 1769110 w 3612545"/>
                <a:gd name="connsiteY1" fmla="*/ 771897 h 7971155"/>
                <a:gd name="connsiteX2" fmla="*/ 1769110 w 3612545"/>
                <a:gd name="connsiteY2" fmla="*/ 3384384 h 7971155"/>
                <a:gd name="connsiteX3" fmla="*/ 3609443 w 3612545"/>
                <a:gd name="connsiteY3" fmla="*/ 4203799 h 7971155"/>
                <a:gd name="connsiteX4" fmla="*/ 3609269 w 3612545"/>
                <a:gd name="connsiteY4" fmla="*/ 6747996 h 7971155"/>
                <a:gd name="connsiteX5" fmla="*/ 1815887 w 3612545"/>
                <a:gd name="connsiteY5" fmla="*/ 5996896 h 7971155"/>
                <a:gd name="connsiteX6" fmla="*/ 1780679 w 3612545"/>
                <a:gd name="connsiteY6" fmla="*/ 5652536 h 7971155"/>
                <a:gd name="connsiteX7" fmla="*/ 0 w 3612545"/>
                <a:gd name="connsiteY7" fmla="*/ 7971155 h 7971155"/>
                <a:gd name="connsiteX8" fmla="*/ 0 w 3612545"/>
                <a:gd name="connsiteY8" fmla="*/ 0 h 7971155"/>
                <a:gd name="connsiteX0" fmla="*/ 0 w 3612545"/>
                <a:gd name="connsiteY0" fmla="*/ 0 h 8597616"/>
                <a:gd name="connsiteX1" fmla="*/ 1769110 w 3612545"/>
                <a:gd name="connsiteY1" fmla="*/ 771897 h 8597616"/>
                <a:gd name="connsiteX2" fmla="*/ 1769110 w 3612545"/>
                <a:gd name="connsiteY2" fmla="*/ 3384384 h 8597616"/>
                <a:gd name="connsiteX3" fmla="*/ 3609443 w 3612545"/>
                <a:gd name="connsiteY3" fmla="*/ 4203799 h 8597616"/>
                <a:gd name="connsiteX4" fmla="*/ 3609269 w 3612545"/>
                <a:gd name="connsiteY4" fmla="*/ 6747996 h 8597616"/>
                <a:gd name="connsiteX5" fmla="*/ 1815887 w 3612545"/>
                <a:gd name="connsiteY5" fmla="*/ 5996896 h 8597616"/>
                <a:gd name="connsiteX6" fmla="*/ 1768507 w 3612545"/>
                <a:gd name="connsiteY6" fmla="*/ 8597616 h 8597616"/>
                <a:gd name="connsiteX7" fmla="*/ 0 w 3612545"/>
                <a:gd name="connsiteY7" fmla="*/ 7971155 h 8597616"/>
                <a:gd name="connsiteX8" fmla="*/ 0 w 3612545"/>
                <a:gd name="connsiteY8" fmla="*/ 0 h 8597616"/>
                <a:gd name="connsiteX0" fmla="*/ 0 w 3612545"/>
                <a:gd name="connsiteY0" fmla="*/ 0 h 8597616"/>
                <a:gd name="connsiteX1" fmla="*/ 1769110 w 3612545"/>
                <a:gd name="connsiteY1" fmla="*/ 771897 h 8597616"/>
                <a:gd name="connsiteX2" fmla="*/ 1769110 w 3612545"/>
                <a:gd name="connsiteY2" fmla="*/ 3384384 h 8597616"/>
                <a:gd name="connsiteX3" fmla="*/ 3609443 w 3612545"/>
                <a:gd name="connsiteY3" fmla="*/ 4203799 h 8597616"/>
                <a:gd name="connsiteX4" fmla="*/ 3609269 w 3612545"/>
                <a:gd name="connsiteY4" fmla="*/ 6747996 h 8597616"/>
                <a:gd name="connsiteX5" fmla="*/ 1815887 w 3612545"/>
                <a:gd name="connsiteY5" fmla="*/ 5996896 h 8597616"/>
                <a:gd name="connsiteX6" fmla="*/ 1768507 w 3612545"/>
                <a:gd name="connsiteY6" fmla="*/ 8597616 h 8597616"/>
                <a:gd name="connsiteX7" fmla="*/ 0 w 3612545"/>
                <a:gd name="connsiteY7" fmla="*/ 7817095 h 8597616"/>
                <a:gd name="connsiteX8" fmla="*/ 0 w 3612545"/>
                <a:gd name="connsiteY8" fmla="*/ 0 h 8597616"/>
                <a:gd name="connsiteX0" fmla="*/ 0 w 3610288"/>
                <a:gd name="connsiteY0" fmla="*/ 0 h 8597616"/>
                <a:gd name="connsiteX1" fmla="*/ 1769110 w 3610288"/>
                <a:gd name="connsiteY1" fmla="*/ 771897 h 8597616"/>
                <a:gd name="connsiteX2" fmla="*/ 1769110 w 3610288"/>
                <a:gd name="connsiteY2" fmla="*/ 3384384 h 8597616"/>
                <a:gd name="connsiteX3" fmla="*/ 3542797 w 3610288"/>
                <a:gd name="connsiteY3" fmla="*/ 4165869 h 8597616"/>
                <a:gd name="connsiteX4" fmla="*/ 3609269 w 3610288"/>
                <a:gd name="connsiteY4" fmla="*/ 6747996 h 8597616"/>
                <a:gd name="connsiteX5" fmla="*/ 1815887 w 3610288"/>
                <a:gd name="connsiteY5" fmla="*/ 5996896 h 8597616"/>
                <a:gd name="connsiteX6" fmla="*/ 1768507 w 3610288"/>
                <a:gd name="connsiteY6" fmla="*/ 8597616 h 8597616"/>
                <a:gd name="connsiteX7" fmla="*/ 0 w 3610288"/>
                <a:gd name="connsiteY7" fmla="*/ 7817095 h 8597616"/>
                <a:gd name="connsiteX8" fmla="*/ 0 w 3610288"/>
                <a:gd name="connsiteY8" fmla="*/ 0 h 8597616"/>
                <a:gd name="connsiteX0" fmla="*/ 0 w 3554630"/>
                <a:gd name="connsiteY0" fmla="*/ 0 h 8597616"/>
                <a:gd name="connsiteX1" fmla="*/ 1769110 w 3554630"/>
                <a:gd name="connsiteY1" fmla="*/ 771897 h 8597616"/>
                <a:gd name="connsiteX2" fmla="*/ 1769110 w 3554630"/>
                <a:gd name="connsiteY2" fmla="*/ 3384384 h 8597616"/>
                <a:gd name="connsiteX3" fmla="*/ 3542797 w 3554630"/>
                <a:gd name="connsiteY3" fmla="*/ 4165869 h 8597616"/>
                <a:gd name="connsiteX4" fmla="*/ 3552151 w 3554630"/>
                <a:gd name="connsiteY4" fmla="*/ 6700644 h 8597616"/>
                <a:gd name="connsiteX5" fmla="*/ 1815887 w 3554630"/>
                <a:gd name="connsiteY5" fmla="*/ 5996896 h 8597616"/>
                <a:gd name="connsiteX6" fmla="*/ 1768507 w 3554630"/>
                <a:gd name="connsiteY6" fmla="*/ 8597616 h 8597616"/>
                <a:gd name="connsiteX7" fmla="*/ 0 w 3554630"/>
                <a:gd name="connsiteY7" fmla="*/ 7817095 h 8597616"/>
                <a:gd name="connsiteX8" fmla="*/ 0 w 3554630"/>
                <a:gd name="connsiteY8" fmla="*/ 0 h 85976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3554630" h="8597616">
                  <a:moveTo>
                    <a:pt x="0" y="0"/>
                  </a:moveTo>
                  <a:lnTo>
                    <a:pt x="1769110" y="771897"/>
                  </a:lnTo>
                  <a:cubicBezTo>
                    <a:pt x="1765152" y="1919817"/>
                    <a:pt x="1773068" y="2236464"/>
                    <a:pt x="1769110" y="3384384"/>
                  </a:cubicBezTo>
                  <a:cubicBezTo>
                    <a:pt x="1794682" y="3400207"/>
                    <a:pt x="3530074" y="4125801"/>
                    <a:pt x="3542797" y="4165869"/>
                  </a:cubicBezTo>
                  <a:cubicBezTo>
                    <a:pt x="3530608" y="4122809"/>
                    <a:pt x="3563674" y="5944102"/>
                    <a:pt x="3552151" y="6700644"/>
                  </a:cubicBezTo>
                  <a:lnTo>
                    <a:pt x="1815887" y="5996896"/>
                  </a:lnTo>
                  <a:cubicBezTo>
                    <a:pt x="1816126" y="6000863"/>
                    <a:pt x="1768268" y="8593649"/>
                    <a:pt x="1768507" y="8597616"/>
                  </a:cubicBezTo>
                  <a:lnTo>
                    <a:pt x="0" y="7817095"/>
                  </a:lnTo>
                  <a:lnTo>
                    <a:pt x="0" y="0"/>
                  </a:lnTo>
                  <a:close/>
                </a:path>
              </a:pathLst>
            </a:custGeom>
            <a:noFill/>
            <a:ln w="38100"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17" name="Rectangle 17"/>
            <p:cNvSpPr/>
            <p:nvPr/>
          </p:nvSpPr>
          <p:spPr>
            <a:xfrm rot="16200000">
              <a:off x="674716" y="4559616"/>
              <a:ext cx="1243330" cy="1243965"/>
            </a:xfrm>
            <a:custGeom>
              <a:avLst/>
              <a:gdLst>
                <a:gd name="connsiteX0" fmla="*/ 0 w 1243965"/>
                <a:gd name="connsiteY0" fmla="*/ 0 h 1190625"/>
                <a:gd name="connsiteX1" fmla="*/ 1243965 w 1243965"/>
                <a:gd name="connsiteY1" fmla="*/ 0 h 1190625"/>
                <a:gd name="connsiteX2" fmla="*/ 1243965 w 1243965"/>
                <a:gd name="connsiteY2" fmla="*/ 1190625 h 1190625"/>
                <a:gd name="connsiteX3" fmla="*/ 0 w 1243965"/>
                <a:gd name="connsiteY3" fmla="*/ 1190625 h 1190625"/>
                <a:gd name="connsiteX4" fmla="*/ 0 w 1243965"/>
                <a:gd name="connsiteY4" fmla="*/ 0 h 1190625"/>
                <a:gd name="connsiteX0" fmla="*/ 0 w 1243965"/>
                <a:gd name="connsiteY0" fmla="*/ 0 h 1190625"/>
                <a:gd name="connsiteX1" fmla="*/ 1243965 w 1243965"/>
                <a:gd name="connsiteY1" fmla="*/ 542260 h 1190625"/>
                <a:gd name="connsiteX2" fmla="*/ 1243965 w 1243965"/>
                <a:gd name="connsiteY2" fmla="*/ 1190625 h 1190625"/>
                <a:gd name="connsiteX3" fmla="*/ 0 w 1243965"/>
                <a:gd name="connsiteY3" fmla="*/ 1190625 h 1190625"/>
                <a:gd name="connsiteX4" fmla="*/ 0 w 1243965"/>
                <a:gd name="connsiteY4" fmla="*/ 0 h 1190625"/>
                <a:gd name="connsiteX0" fmla="*/ 0 w 1243965"/>
                <a:gd name="connsiteY0" fmla="*/ 0 h 1190625"/>
                <a:gd name="connsiteX1" fmla="*/ 1243965 w 1243965"/>
                <a:gd name="connsiteY1" fmla="*/ 542260 h 1190625"/>
                <a:gd name="connsiteX2" fmla="*/ 1243965 w 1243965"/>
                <a:gd name="connsiteY2" fmla="*/ 1190625 h 1190625"/>
                <a:gd name="connsiteX3" fmla="*/ 0 w 1243965"/>
                <a:gd name="connsiteY3" fmla="*/ 1190625 h 1190625"/>
                <a:gd name="connsiteX4" fmla="*/ 0 w 1243965"/>
                <a:gd name="connsiteY4" fmla="*/ 0 h 1190625"/>
                <a:gd name="connsiteX0" fmla="*/ 0 w 1243965"/>
                <a:gd name="connsiteY0" fmla="*/ 0 h 1190625"/>
                <a:gd name="connsiteX1" fmla="*/ 1243965 w 1243965"/>
                <a:gd name="connsiteY1" fmla="*/ 542260 h 1190625"/>
                <a:gd name="connsiteX2" fmla="*/ 1243965 w 1243965"/>
                <a:gd name="connsiteY2" fmla="*/ 1190625 h 1190625"/>
                <a:gd name="connsiteX3" fmla="*/ 0 w 1243965"/>
                <a:gd name="connsiteY3" fmla="*/ 1190625 h 1190625"/>
                <a:gd name="connsiteX4" fmla="*/ 0 w 1243965"/>
                <a:gd name="connsiteY4" fmla="*/ 0 h 1190625"/>
                <a:gd name="connsiteX0" fmla="*/ 0 w 1243965"/>
                <a:gd name="connsiteY0" fmla="*/ 0 h 1243788"/>
                <a:gd name="connsiteX1" fmla="*/ 1243965 w 1243965"/>
                <a:gd name="connsiteY1" fmla="*/ 595423 h 1243788"/>
                <a:gd name="connsiteX2" fmla="*/ 1243965 w 1243965"/>
                <a:gd name="connsiteY2" fmla="*/ 1243788 h 1243788"/>
                <a:gd name="connsiteX3" fmla="*/ 0 w 1243965"/>
                <a:gd name="connsiteY3" fmla="*/ 1243788 h 1243788"/>
                <a:gd name="connsiteX4" fmla="*/ 0 w 1243965"/>
                <a:gd name="connsiteY4" fmla="*/ 53163 h 12437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43965" h="1243788">
                  <a:moveTo>
                    <a:pt x="0" y="0"/>
                  </a:moveTo>
                  <a:lnTo>
                    <a:pt x="1243965" y="595423"/>
                  </a:lnTo>
                  <a:lnTo>
                    <a:pt x="1243965" y="1243788"/>
                  </a:lnTo>
                  <a:lnTo>
                    <a:pt x="0" y="1243788"/>
                  </a:lnTo>
                  <a:lnTo>
                    <a:pt x="0" y="53163"/>
                  </a:lnTo>
                  <a:close/>
                </a:path>
              </a:pathLst>
            </a:custGeom>
            <a:pattFill prst="ltDnDiag">
              <a:fgClr>
                <a:srgbClr val="FF0000"/>
              </a:fgClr>
              <a:bgClr>
                <a:schemeClr val="bg1"/>
              </a:bgClr>
            </a:pattFill>
            <a:ln w="3810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</p:grpSp>
      <p:cxnSp>
        <p:nvCxnSpPr>
          <p:cNvPr id="18" name="Straight Connector 17"/>
          <p:cNvCxnSpPr/>
          <p:nvPr/>
        </p:nvCxnSpPr>
        <p:spPr>
          <a:xfrm rot="16200000">
            <a:off x="4922837" y="3041967"/>
            <a:ext cx="31750" cy="2562225"/>
          </a:xfrm>
          <a:prstGeom prst="line">
            <a:avLst/>
          </a:prstGeom>
          <a:ln w="38100">
            <a:solidFill>
              <a:srgbClr val="00B05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" name="Group 3"/>
          <p:cNvGrpSpPr/>
          <p:nvPr/>
        </p:nvGrpSpPr>
        <p:grpSpPr>
          <a:xfrm>
            <a:off x="6248400" y="480060"/>
            <a:ext cx="2005965" cy="1043940"/>
            <a:chOff x="6528435" y="381000"/>
            <a:chExt cx="2005965" cy="1043940"/>
          </a:xfrm>
        </p:grpSpPr>
        <p:sp>
          <p:nvSpPr>
            <p:cNvPr id="16" name="Text Box 2"/>
            <p:cNvSpPr txBox="1">
              <a:spLocks noChangeArrowheads="1"/>
            </p:cNvSpPr>
            <p:nvPr/>
          </p:nvSpPr>
          <p:spPr bwMode="auto">
            <a:xfrm>
              <a:off x="6528435" y="381000"/>
              <a:ext cx="2005965" cy="1043940"/>
            </a:xfrm>
            <a:prstGeom prst="rect">
              <a:avLst/>
            </a:prstGeom>
            <a:solidFill>
              <a:srgbClr val="FFFFFF"/>
            </a:solidFill>
            <a:ln w="25400">
              <a:solidFill>
                <a:srgbClr val="000000"/>
              </a:solidFill>
              <a:miter lim="800000"/>
              <a:headEnd/>
              <a:tailEnd/>
            </a:ln>
          </p:spPr>
          <p:txBody>
            <a:bodyPr rot="0" vert="horz" wrap="square" lIns="91440" tIns="45720" rIns="91440" bIns="45720" anchor="t" anchorCtr="0">
              <a:noAutofit/>
            </a:bodyPr>
            <a:lstStyle/>
            <a:p>
              <a:pPr marL="0" marR="0">
                <a:lnSpc>
                  <a:spcPct val="115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en-US" sz="1100" b="1" dirty="0">
                  <a:effectLst/>
                  <a:latin typeface="Calibri"/>
                  <a:ea typeface="Calibri"/>
                  <a:cs typeface="Times New Roman"/>
                </a:rPr>
                <a:t>LEGEND</a:t>
              </a:r>
              <a:endParaRPr lang="en-US" sz="1100" dirty="0">
                <a:effectLst/>
                <a:latin typeface="Calibri"/>
                <a:ea typeface="Calibri"/>
                <a:cs typeface="Times New Roman"/>
              </a:endParaRPr>
            </a:p>
            <a:p>
              <a:pPr marL="0" marR="0">
                <a:lnSpc>
                  <a:spcPct val="115000"/>
                </a:lnSpc>
                <a:spcBef>
                  <a:spcPts val="0"/>
                </a:spcBef>
                <a:spcAft>
                  <a:spcPts val="1200"/>
                </a:spcAft>
                <a:tabLst>
                  <a:tab pos="285750" algn="l"/>
                </a:tabLst>
              </a:pPr>
              <a:r>
                <a:rPr lang="en-US" sz="1100" b="1" dirty="0">
                  <a:effectLst/>
                  <a:latin typeface="Calibri"/>
                  <a:ea typeface="Calibri"/>
                  <a:cs typeface="Times New Roman"/>
                </a:rPr>
                <a:t>	</a:t>
              </a:r>
              <a:r>
                <a:rPr lang="en-US" sz="1100" dirty="0">
                  <a:effectLst/>
                  <a:latin typeface="Calibri"/>
                  <a:ea typeface="Calibri"/>
                  <a:cs typeface="Times New Roman"/>
                </a:rPr>
                <a:t>Project site (2 parcels)</a:t>
              </a:r>
            </a:p>
            <a:p>
              <a:pPr marL="285750" marR="0">
                <a:lnSpc>
                  <a:spcPct val="115000"/>
                </a:lnSpc>
                <a:spcBef>
                  <a:spcPts val="0"/>
                </a:spcBef>
                <a:spcAft>
                  <a:spcPts val="0"/>
                </a:spcAft>
                <a:tabLst>
                  <a:tab pos="285750" algn="l"/>
                </a:tabLst>
              </a:pPr>
              <a:r>
                <a:rPr lang="en-US" sz="1100" dirty="0">
                  <a:effectLst/>
                  <a:latin typeface="Calibri"/>
                  <a:ea typeface="Calibri"/>
                  <a:cs typeface="Times New Roman"/>
                </a:rPr>
                <a:t>Area of proposed building expansion</a:t>
              </a:r>
            </a:p>
            <a:p>
              <a:pPr marL="285750" marR="0" indent="-285750">
                <a:lnSpc>
                  <a:spcPct val="115000"/>
                </a:lnSpc>
                <a:spcBef>
                  <a:spcPts val="0"/>
                </a:spcBef>
                <a:spcAft>
                  <a:spcPts val="1000"/>
                </a:spcAft>
              </a:pPr>
              <a:r>
                <a:rPr lang="en-US" sz="1100" b="1" dirty="0">
                  <a:effectLst/>
                  <a:latin typeface="Calibri"/>
                  <a:ea typeface="Calibri"/>
                  <a:cs typeface="Times New Roman"/>
                </a:rPr>
                <a:t>	</a:t>
              </a:r>
              <a:endParaRPr lang="en-US" sz="1100" dirty="0">
                <a:effectLst/>
                <a:latin typeface="Calibri"/>
                <a:ea typeface="Calibri"/>
                <a:cs typeface="Times New Roman"/>
              </a:endParaRPr>
            </a:p>
          </p:txBody>
        </p:sp>
        <p:sp>
          <p:nvSpPr>
            <p:cNvPr id="19" name="Rectangle 18"/>
            <p:cNvSpPr/>
            <p:nvPr/>
          </p:nvSpPr>
          <p:spPr>
            <a:xfrm>
              <a:off x="6629400" y="685800"/>
              <a:ext cx="209550" cy="73025"/>
            </a:xfrm>
            <a:prstGeom prst="rect">
              <a:avLst/>
            </a:prstGeom>
            <a:solidFill>
              <a:srgbClr val="00B0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20" name="Rectangle 19"/>
            <p:cNvSpPr/>
            <p:nvPr/>
          </p:nvSpPr>
          <p:spPr>
            <a:xfrm>
              <a:off x="6629400" y="1025525"/>
              <a:ext cx="209550" cy="191135"/>
            </a:xfrm>
            <a:prstGeom prst="rect">
              <a:avLst/>
            </a:prstGeom>
            <a:pattFill prst="ltDnDiag">
              <a:fgClr>
                <a:srgbClr val="FF0000"/>
              </a:fgClr>
              <a:bgClr>
                <a:schemeClr val="bg1"/>
              </a:bgClr>
            </a:patt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23570143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dirty="0" smtClean="0"/>
              <a:t>Aerial Photo</a:t>
            </a:r>
            <a:endParaRPr lang="en-US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345" y="990600"/>
            <a:ext cx="8967311" cy="57459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47396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dirty="0" smtClean="0"/>
              <a:t>Site Photo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351643"/>
            <a:ext cx="9144000" cy="4154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78120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dirty="0" smtClean="0"/>
              <a:t>Site Photo</a:t>
            </a:r>
            <a:endParaRPr lang="en-US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85912"/>
            <a:ext cx="9144000" cy="36861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52677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dirty="0" smtClean="0"/>
              <a:t>Site Photo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052285"/>
            <a:ext cx="9144000" cy="47534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82265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dirty="0" smtClean="0"/>
              <a:t>Site Photo</a:t>
            </a:r>
            <a:endParaRPr lang="en-US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605643"/>
            <a:ext cx="9144000" cy="3646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61667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1219200"/>
            <a:ext cx="8382000" cy="4648200"/>
          </a:xfrm>
        </p:spPr>
        <p:txBody>
          <a:bodyPr>
            <a:normAutofit/>
          </a:bodyPr>
          <a:lstStyle/>
          <a:p>
            <a:r>
              <a:rPr lang="en-US" dirty="0" smtClean="0"/>
              <a:t>Construction material stored outside will be brought inside, with exception of existing pallet storage</a:t>
            </a:r>
            <a:endParaRPr lang="en-US" dirty="0" smtClean="0"/>
          </a:p>
          <a:p>
            <a:r>
              <a:rPr lang="en-US" dirty="0" smtClean="0"/>
              <a:t>Access: </a:t>
            </a:r>
            <a:r>
              <a:rPr lang="en-US" dirty="0" smtClean="0"/>
              <a:t>From </a:t>
            </a:r>
            <a:r>
              <a:rPr lang="en-US" dirty="0" err="1" smtClean="0"/>
              <a:t>Kivett</a:t>
            </a:r>
            <a:r>
              <a:rPr lang="en-US" dirty="0" smtClean="0"/>
              <a:t> Lane</a:t>
            </a:r>
            <a:endParaRPr lang="en-US" dirty="0" smtClean="0"/>
          </a:p>
          <a:p>
            <a:r>
              <a:rPr lang="en-US" dirty="0" smtClean="0"/>
              <a:t>Traffic: </a:t>
            </a:r>
            <a:r>
              <a:rPr lang="en-US" dirty="0" smtClean="0"/>
              <a:t>None additional; 5 employees based on-site; max. 12 on-site at any given time</a:t>
            </a:r>
            <a:endParaRPr lang="en-US" dirty="0" smtClean="0"/>
          </a:p>
          <a:p>
            <a:r>
              <a:rPr lang="en-US" dirty="0" smtClean="0"/>
              <a:t>Standards for parking, landscaping, lighting, </a:t>
            </a:r>
            <a:r>
              <a:rPr lang="en-US" dirty="0" smtClean="0"/>
              <a:t>  </a:t>
            </a:r>
            <a:r>
              <a:rPr lang="en-US" dirty="0" smtClean="0"/>
              <a:t>must be </a:t>
            </a:r>
            <a:r>
              <a:rPr lang="en-US" dirty="0" smtClean="0"/>
              <a:t>met for entire site</a:t>
            </a:r>
            <a:endParaRPr lang="en-US" dirty="0" smtClean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dirty="0" smtClean="0"/>
              <a:t>Project Details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485510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1219200"/>
            <a:ext cx="8382000" cy="4648200"/>
          </a:xfrm>
        </p:spPr>
        <p:txBody>
          <a:bodyPr>
            <a:normAutofit lnSpcReduction="10000"/>
          </a:bodyPr>
          <a:lstStyle/>
          <a:p>
            <a:r>
              <a:rPr lang="en-US" dirty="0" smtClean="0"/>
              <a:t>Building expansion will help screen operation from Geiger Grade</a:t>
            </a:r>
            <a:endParaRPr lang="en-US" dirty="0" smtClean="0"/>
          </a:p>
          <a:p>
            <a:r>
              <a:rPr lang="en-US" dirty="0" smtClean="0"/>
              <a:t>Slatted chain-link around perimeter</a:t>
            </a:r>
            <a:endParaRPr lang="en-US" dirty="0" smtClean="0"/>
          </a:p>
          <a:p>
            <a:r>
              <a:rPr lang="en-US" dirty="0" smtClean="0"/>
              <a:t>Previous conditions of approval will apply:</a:t>
            </a:r>
          </a:p>
          <a:p>
            <a:pPr lvl="1"/>
            <a:r>
              <a:rPr lang="en-US" dirty="0" smtClean="0"/>
              <a:t>Color and building materials of north &amp; east sides of addition to match existing structure; color match only on south &amp; west</a:t>
            </a:r>
          </a:p>
          <a:p>
            <a:r>
              <a:rPr lang="en-US" dirty="0" smtClean="0"/>
              <a:t>New conditions of approval for expansion will be added to existing conditions from 2005</a:t>
            </a:r>
            <a:endParaRPr lang="en-US" dirty="0" smtClean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dirty="0" smtClean="0"/>
              <a:t>Aesthetic Considerations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062855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1219200"/>
            <a:ext cx="8382000" cy="4648200"/>
          </a:xfrm>
        </p:spPr>
        <p:txBody>
          <a:bodyPr>
            <a:normAutofit/>
          </a:bodyPr>
          <a:lstStyle/>
          <a:p>
            <a:r>
              <a:rPr lang="en-US" dirty="0" smtClean="0"/>
              <a:t>Jan. 3: </a:t>
            </a:r>
            <a:r>
              <a:rPr lang="en-US" dirty="0" smtClean="0"/>
              <a:t>South Truckee Meadows/Washoe Valley CAB</a:t>
            </a:r>
          </a:p>
          <a:p>
            <a:r>
              <a:rPr lang="en-US" dirty="0" smtClean="0"/>
              <a:t>No questions/comments</a:t>
            </a:r>
            <a:endParaRPr lang="en-US" dirty="0" smtClean="0"/>
          </a:p>
          <a:p>
            <a:r>
              <a:rPr lang="en-US" dirty="0" smtClean="0"/>
              <a:t>CAB </a:t>
            </a:r>
            <a:r>
              <a:rPr lang="en-US" dirty="0" smtClean="0"/>
              <a:t>voted </a:t>
            </a:r>
            <a:r>
              <a:rPr lang="en-US" dirty="0"/>
              <a:t>unanimously to recommend approval</a:t>
            </a:r>
            <a:endParaRPr lang="en-US" dirty="0" smtClean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dirty="0" smtClean="0"/>
              <a:t>Citizen Advisory Board (CAB)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476500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1219200"/>
            <a:ext cx="4191000" cy="4038601"/>
          </a:xfrm>
        </p:spPr>
        <p:txBody>
          <a:bodyPr>
            <a:normAutofit/>
          </a:bodyPr>
          <a:lstStyle/>
          <a:p>
            <a:r>
              <a:rPr lang="en-US" dirty="0" smtClean="0"/>
              <a:t>Notice provided to </a:t>
            </a:r>
            <a:r>
              <a:rPr lang="en-US" dirty="0" smtClean="0"/>
              <a:t>38 </a:t>
            </a:r>
            <a:r>
              <a:rPr lang="en-US" dirty="0" smtClean="0"/>
              <a:t>owners of </a:t>
            </a:r>
            <a:r>
              <a:rPr lang="en-US" dirty="0" smtClean="0"/>
              <a:t>45 </a:t>
            </a:r>
            <a:r>
              <a:rPr lang="en-US" dirty="0" smtClean="0"/>
              <a:t>parcels within </a:t>
            </a:r>
            <a:r>
              <a:rPr lang="en-US" dirty="0" smtClean="0"/>
              <a:t>500-ft</a:t>
            </a:r>
            <a:r>
              <a:rPr lang="en-US" dirty="0" smtClean="0"/>
              <a:t>.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dirty="0" smtClean="0"/>
              <a:t>Public Notice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066" t="11944" r="20376" b="22639"/>
          <a:stretch/>
        </p:blipFill>
        <p:spPr>
          <a:xfrm>
            <a:off x="4953000" y="1185863"/>
            <a:ext cx="3686175" cy="44862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49537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1219200"/>
            <a:ext cx="8382000" cy="4648200"/>
          </a:xfrm>
        </p:spPr>
        <p:txBody>
          <a:bodyPr>
            <a:normAutofit fontScale="92500" lnSpcReduction="20000"/>
          </a:bodyPr>
          <a:lstStyle/>
          <a:p>
            <a:r>
              <a:rPr lang="en-US" spc="-20" dirty="0" smtClean="0"/>
              <a:t>Washoe County Community Services Department</a:t>
            </a:r>
          </a:p>
          <a:p>
            <a:pPr lvl="1"/>
            <a:r>
              <a:rPr lang="en-US" sz="3100" dirty="0" smtClean="0"/>
              <a:t>Planning and Building</a:t>
            </a:r>
          </a:p>
          <a:p>
            <a:pPr lvl="1"/>
            <a:r>
              <a:rPr lang="en-US" sz="3100" dirty="0" smtClean="0"/>
              <a:t>Engineering and Capital Projects</a:t>
            </a:r>
          </a:p>
          <a:p>
            <a:pPr lvl="1"/>
            <a:r>
              <a:rPr lang="en-US" sz="3100" dirty="0" smtClean="0"/>
              <a:t>Utilities/Water Rights</a:t>
            </a:r>
          </a:p>
          <a:p>
            <a:r>
              <a:rPr lang="en-US" dirty="0" smtClean="0"/>
              <a:t>Truckee Meadows Fire Protection District</a:t>
            </a:r>
          </a:p>
          <a:p>
            <a:r>
              <a:rPr lang="en-US" dirty="0"/>
              <a:t>Washoe County Health District</a:t>
            </a:r>
          </a:p>
          <a:p>
            <a:r>
              <a:rPr lang="en-US" dirty="0" smtClean="0"/>
              <a:t>Regional Transportation Commission</a:t>
            </a:r>
          </a:p>
          <a:p>
            <a:r>
              <a:rPr lang="en-US" dirty="0" smtClean="0"/>
              <a:t>Truckee </a:t>
            </a:r>
            <a:r>
              <a:rPr lang="en-US" dirty="0" smtClean="0"/>
              <a:t>Meadows Water Authority</a:t>
            </a:r>
          </a:p>
          <a:p>
            <a:r>
              <a:rPr lang="en-US" dirty="0" smtClean="0"/>
              <a:t>AT&amp;T and NV Energy</a:t>
            </a:r>
            <a:endParaRPr lang="en-US" dirty="0" smtClean="0"/>
          </a:p>
          <a:p>
            <a:r>
              <a:rPr lang="en-US" dirty="0" smtClean="0"/>
              <a:t>Washoe-Storey Conservation District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dirty="0" smtClean="0"/>
              <a:t>Reviewing Agencies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607736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533400" y="1219200"/>
            <a:ext cx="8229600" cy="4572000"/>
          </a:xfrm>
        </p:spPr>
        <p:txBody>
          <a:bodyPr>
            <a:normAutofit lnSpcReduction="10000"/>
          </a:bodyPr>
          <a:lstStyle/>
          <a:p>
            <a:pPr marL="609600" indent="-609600">
              <a:buFont typeface="+mj-lt"/>
              <a:buAutoNum type="arabicPeriod"/>
            </a:pPr>
            <a:r>
              <a:rPr lang="en-US" dirty="0" smtClean="0"/>
              <a:t>Consistency</a:t>
            </a:r>
          </a:p>
          <a:p>
            <a:pPr marL="609600" indent="-609600">
              <a:buFont typeface="+mj-lt"/>
              <a:buAutoNum type="arabicPeriod"/>
            </a:pPr>
            <a:r>
              <a:rPr lang="en-US" dirty="0" smtClean="0"/>
              <a:t>Improvements</a:t>
            </a:r>
          </a:p>
          <a:p>
            <a:pPr marL="609600" indent="-609600">
              <a:buFont typeface="+mj-lt"/>
              <a:buAutoNum type="arabicPeriod"/>
            </a:pPr>
            <a:r>
              <a:rPr lang="en-US" dirty="0" smtClean="0"/>
              <a:t>Site Suitability</a:t>
            </a:r>
          </a:p>
          <a:p>
            <a:pPr marL="609600" indent="-609600">
              <a:buFont typeface="+mj-lt"/>
              <a:buAutoNum type="arabicPeriod"/>
            </a:pPr>
            <a:r>
              <a:rPr lang="en-US" dirty="0" smtClean="0"/>
              <a:t>Issuance not </a:t>
            </a:r>
            <a:r>
              <a:rPr lang="en-US" dirty="0" smtClean="0"/>
              <a:t>Detrimental</a:t>
            </a:r>
          </a:p>
          <a:p>
            <a:pPr marL="609600" indent="-609600">
              <a:buFont typeface="+mj-lt"/>
              <a:buAutoNum type="arabicPeriod"/>
            </a:pPr>
            <a:r>
              <a:rPr lang="en-US" dirty="0" smtClean="0"/>
              <a:t>Effect on a Military Installation</a:t>
            </a:r>
            <a:endParaRPr lang="en-US" dirty="0" smtClean="0"/>
          </a:p>
          <a:p>
            <a:pPr marL="609600" indent="-609600">
              <a:buFont typeface="+mj-lt"/>
              <a:buAutoNum type="arabicPeriod"/>
            </a:pPr>
            <a:r>
              <a:rPr lang="en-US" dirty="0" smtClean="0"/>
              <a:t>Air Quality (SET.11.3)</a:t>
            </a:r>
            <a:endParaRPr lang="en-US" dirty="0" smtClean="0"/>
          </a:p>
          <a:p>
            <a:pPr marL="0" indent="0">
              <a:buNone/>
            </a:pPr>
            <a:endParaRPr lang="en-US" u="sng" dirty="0" smtClean="0"/>
          </a:p>
          <a:p>
            <a:pPr marL="0" indent="0">
              <a:buNone/>
            </a:pPr>
            <a:r>
              <a:rPr lang="en-US" u="sng" dirty="0" smtClean="0"/>
              <a:t>Recommendation:</a:t>
            </a:r>
            <a:r>
              <a:rPr lang="en-US" dirty="0" smtClean="0"/>
              <a:t> Approval with conditions</a:t>
            </a:r>
            <a:endParaRPr lang="en-US" u="sng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dirty="0" smtClean="0"/>
              <a:t>Required Findings</a:t>
            </a:r>
            <a:endParaRPr lang="en-US" sz="3600" dirty="0"/>
          </a:p>
        </p:txBody>
      </p:sp>
    </p:spTree>
    <p:extLst>
      <p:ext uri="{BB962C8B-B14F-4D97-AF65-F5344CB8AC3E}">
        <p14:creationId xmlns:p14="http://schemas.microsoft.com/office/powerpoint/2010/main" val="39942295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381000" y="1219200"/>
            <a:ext cx="8534400" cy="4495800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US" b="0" kern="0" dirty="0"/>
              <a:t>I move that, after giving reasoned consideration to the information contained in the staff report </a:t>
            </a:r>
            <a:r>
              <a:rPr lang="en-US" b="0" kern="0" dirty="0" smtClean="0"/>
              <a:t>and information </a:t>
            </a:r>
            <a:r>
              <a:rPr lang="en-US" b="0" kern="0" dirty="0"/>
              <a:t>received during the public hearing, the Washoe County Board of Adjustment approve</a:t>
            </a:r>
            <a:r>
              <a:rPr lang="en-US" b="0" kern="0" dirty="0" smtClean="0"/>
              <a:t>, with </a:t>
            </a:r>
            <a:r>
              <a:rPr lang="en-US" b="0" kern="0" dirty="0"/>
              <a:t>the conditions attached as Exhibit A, Special Use Permit Case Number </a:t>
            </a:r>
            <a:r>
              <a:rPr lang="en-US" b="0" kern="0" dirty="0" smtClean="0"/>
              <a:t>WSUP18-0021 (</a:t>
            </a:r>
            <a:r>
              <a:rPr lang="en-US" b="0" kern="0" dirty="0"/>
              <a:t>previously known as SB05-014) for </a:t>
            </a:r>
            <a:r>
              <a:rPr lang="en-US" b="0" kern="0" dirty="0" err="1"/>
              <a:t>SonRay</a:t>
            </a:r>
            <a:r>
              <a:rPr lang="en-US" b="0" kern="0" dirty="0"/>
              <a:t> Construction, having made all six findings </a:t>
            </a:r>
            <a:r>
              <a:rPr lang="en-US" b="0" kern="0" dirty="0" smtClean="0"/>
              <a:t>in accordance </a:t>
            </a:r>
            <a:r>
              <a:rPr lang="en-US" b="0" kern="0" dirty="0"/>
              <a:t>with Washoe County Code Section 110.810.30 and Southeast Truckee Meadows </a:t>
            </a:r>
            <a:r>
              <a:rPr lang="en-US" b="0" kern="0" dirty="0" smtClean="0"/>
              <a:t>Area Plan </a:t>
            </a:r>
            <a:r>
              <a:rPr lang="en-US" b="0" kern="0" dirty="0"/>
              <a:t>Policy SETM.11.3.</a:t>
            </a: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smtClean="0"/>
              <a:t>Possible Motion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14483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owerPoint_Template_2015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Image" ma:contentTypeID="0x0101009148F5A04DDD49CBA7127AADA5FB792B00AADE34325A8B49CDA8BB4DB53328F21400246D64375472D84BA13220883A134206" ma:contentTypeVersion="1" ma:contentTypeDescription="Upload an image." ma:contentTypeScope="" ma:versionID="2e55dbcb3e0b3cd6523d10bed63eb2c6">
  <xsd:schema xmlns:xsd="http://www.w3.org/2001/XMLSchema" xmlns:xs="http://www.w3.org/2001/XMLSchema" xmlns:p="http://schemas.microsoft.com/office/2006/metadata/properties" xmlns:ns1="http://schemas.microsoft.com/sharepoint/v3" xmlns:ns2="CEA9126C-A9B1-4F4A-855C-DD0F845697D2" xmlns:ns3="http://schemas.microsoft.com/sharepoint/v3/fields" xmlns:ns4="a94d8b85-37e1-4d17-8d55-8b7d207932bb" targetNamespace="http://schemas.microsoft.com/office/2006/metadata/properties" ma:root="true" ma:fieldsID="ee4acf4b2b82c25fb306546ca24d2aa9" ns1:_="" ns2:_="" ns3:_="" ns4:_="">
    <xsd:import namespace="http://schemas.microsoft.com/sharepoint/v3"/>
    <xsd:import namespace="CEA9126C-A9B1-4F4A-855C-DD0F845697D2"/>
    <xsd:import namespace="http://schemas.microsoft.com/sharepoint/v3/fields"/>
    <xsd:import namespace="a94d8b85-37e1-4d17-8d55-8b7d207932bb"/>
    <xsd:element name="properties">
      <xsd:complexType>
        <xsd:sequence>
          <xsd:element name="documentManagement">
            <xsd:complexType>
              <xsd:all>
                <xsd:element ref="ns1:FileRef" minOccurs="0"/>
                <xsd:element ref="ns1:File_x0020_Type" minOccurs="0"/>
                <xsd:element ref="ns1:HTML_x0020_File_x0020_Type" minOccurs="0"/>
                <xsd:element ref="ns1:FSObjType" minOccurs="0"/>
                <xsd:element ref="ns2:ThumbnailExists" minOccurs="0"/>
                <xsd:element ref="ns2:PreviewExists" minOccurs="0"/>
                <xsd:element ref="ns2:ImageWidth" minOccurs="0"/>
                <xsd:element ref="ns2:ImageHeight" minOccurs="0"/>
                <xsd:element ref="ns2:ImageCreateDate" minOccurs="0"/>
                <xsd:element ref="ns3:wic_System_Copyright" minOccurs="0"/>
                <xsd:element ref="ns4:_dlc_DocId" minOccurs="0"/>
                <xsd:element ref="ns4:_dlc_DocIdUrl" minOccurs="0"/>
                <xsd:element ref="ns4:_dlc_DocIdPersistId" minOccurs="0"/>
                <xsd:element ref="ns1:PublishingStartDate" minOccurs="0"/>
                <xsd:element ref="ns1:PublishingExpirationDat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FileRef" ma:index="8" nillable="true" ma:displayName="URL Path" ma:hidden="true" ma:list="Docs" ma:internalName="FileRef" ma:readOnly="true" ma:showField="FullUrl">
      <xsd:simpleType>
        <xsd:restriction base="dms:Lookup"/>
      </xsd:simpleType>
    </xsd:element>
    <xsd:element name="File_x0020_Type" ma:index="9" nillable="true" ma:displayName="File Type" ma:hidden="true" ma:internalName="File_x0020_Type" ma:readOnly="true">
      <xsd:simpleType>
        <xsd:restriction base="dms:Text"/>
      </xsd:simpleType>
    </xsd:element>
    <xsd:element name="HTML_x0020_File_x0020_Type" ma:index="10" nillable="true" ma:displayName="HTML File Type" ma:hidden="true" ma:internalName="HTML_x0020_File_x0020_Type" ma:readOnly="true">
      <xsd:simpleType>
        <xsd:restriction base="dms:Text"/>
      </xsd:simpleType>
    </xsd:element>
    <xsd:element name="FSObjType" ma:index="11" nillable="true" ma:displayName="Item Type" ma:hidden="true" ma:list="Docs" ma:internalName="FSObjType" ma:readOnly="true" ma:showField="FSType">
      <xsd:simpleType>
        <xsd:restriction base="dms:Lookup"/>
      </xsd:simpleType>
    </xsd:element>
    <xsd:element name="PublishingStartDate" ma:index="30" nillable="true" ma:displayName="Scheduling Start Date" ma:description="" ma:hidden="true" ma:internalName="PublishingStartDate">
      <xsd:simpleType>
        <xsd:restriction base="dms:Unknown"/>
      </xsd:simpleType>
    </xsd:element>
    <xsd:element name="PublishingExpirationDate" ma:index="31" nillable="true" ma:displayName="Scheduling End Date" ma:description="" ma:hidden="true" ma:internalName="PublishingExpirationDat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EA9126C-A9B1-4F4A-855C-DD0F845697D2" elementFormDefault="qualified">
    <xsd:import namespace="http://schemas.microsoft.com/office/2006/documentManagement/types"/>
    <xsd:import namespace="http://schemas.microsoft.com/office/infopath/2007/PartnerControls"/>
    <xsd:element name="ThumbnailExists" ma:index="18" nillable="true" ma:displayName="Thumbnail Exists" ma:default="FALSE" ma:hidden="true" ma:internalName="ThumbnailExists" ma:readOnly="true">
      <xsd:simpleType>
        <xsd:restriction base="dms:Boolean"/>
      </xsd:simpleType>
    </xsd:element>
    <xsd:element name="PreviewExists" ma:index="19" nillable="true" ma:displayName="Preview Exists" ma:default="FALSE" ma:hidden="true" ma:internalName="PreviewExists" ma:readOnly="true">
      <xsd:simpleType>
        <xsd:restriction base="dms:Boolean"/>
      </xsd:simpleType>
    </xsd:element>
    <xsd:element name="ImageWidth" ma:index="20" nillable="true" ma:displayName="Width" ma:internalName="ImageWidth" ma:readOnly="true">
      <xsd:simpleType>
        <xsd:restriction base="dms:Unknown"/>
      </xsd:simpleType>
    </xsd:element>
    <xsd:element name="ImageHeight" ma:index="22" nillable="true" ma:displayName="Height" ma:internalName="ImageHeight" ma:readOnly="true">
      <xsd:simpleType>
        <xsd:restriction base="dms:Unknown"/>
      </xsd:simpleType>
    </xsd:element>
    <xsd:element name="ImageCreateDate" ma:index="25" nillable="true" ma:displayName="Date Picture Taken" ma:format="DateTime" ma:hidden="true" ma:internalName="ImageCreateDate">
      <xsd:simpleType>
        <xsd:restriction base="dms:DateTim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/fields" elementFormDefault="qualified">
    <xsd:import namespace="http://schemas.microsoft.com/office/2006/documentManagement/types"/>
    <xsd:import namespace="http://schemas.microsoft.com/office/infopath/2007/PartnerControls"/>
    <xsd:element name="wic_System_Copyright" ma:index="26" nillable="true" ma:displayName="Copyright" ma:internalName="wic_System_Copyright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94d8b85-37e1-4d17-8d55-8b7d207932bb" elementFormDefault="qualified">
    <xsd:import namespace="http://schemas.microsoft.com/office/2006/documentManagement/types"/>
    <xsd:import namespace="http://schemas.microsoft.com/office/infopath/2007/PartnerControls"/>
    <xsd:element name="_dlc_DocId" ma:index="27" nillable="true" ma:displayName="Document ID Value" ma:description="The value of the document ID assigned to this item." ma:internalName="_dlc_DocId" ma:readOnly="true">
      <xsd:simpleType>
        <xsd:restriction base="dms:Text"/>
      </xsd:simpleType>
    </xsd:element>
    <xsd:element name="_dlc_DocIdUrl" ma:index="28" nillable="true" ma:displayName="Document ID" ma:description="Permanent link to this document." ma:hidden="true" ma:internalName="_dlc_DocIdUrl" ma:readOnly="tru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_dlc_DocIdPersistId" ma:index="29" nillable="true" ma:displayName="Persist ID" ma:description="Keep ID on add." ma:hidden="true" ma:internalName="_dlc_DocIdPersistId" ma:readOnly="true">
      <xsd:simpleType>
        <xsd:restriction base="dms:Boolean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 ma:index="24" ma:displayName="Author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 ma:index="23" ma:displayName="Comments"/>
        <xsd:element name="keywords" minOccurs="0" maxOccurs="1" type="xsd:string" ma:index="14" ma:displayName="Keywords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spe:Receivers xmlns:spe="http://schemas.microsoft.com/sharepoint/events">
  <Receiver>
    <Name>Document ID Generator</Name>
    <Synchronization>Synchronous</Synchronization>
    <Type>10001</Type>
    <SequenceNumber>1000</SequenceNumber>
    <Url/>
    <Assembly>Microsoft.Office.DocumentManagement, Version=15.0.0.0,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10002</Type>
    <SequenceNumber>1001</SequenceNumber>
    <Url/>
    <Assembly>Microsoft.Office.DocumentManagement, Version=15.0.0.0,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10004</Type>
    <SequenceNumber>1002</SequenceNumber>
    <Url/>
    <Assembly>Microsoft.Office.DocumentManagement, Version=15.0.0.0,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10006</Type>
    <SequenceNumber>1003</SequenceNumber>
    <Url/>
    <Assembly>Microsoft.Office.DocumentManagement, Version=15.0.0.0, Culture=neutral, PublicKeyToken=71e9bce111e9429c</Assembly>
    <Class>Microsoft.Office.DocumentManagement.Internal.DocIdHandler</Class>
    <Data/>
    <Filter/>
  </Receiver>
</spe:Receiver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4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ImageCreateDate xmlns="CEA9126C-A9B1-4F4A-855C-DD0F845697D2" xsi:nil="true"/>
    <PublishingExpirationDate xmlns="http://schemas.microsoft.com/sharepoint/v3" xsi:nil="true"/>
    <PublishingStartDate xmlns="http://schemas.microsoft.com/sharepoint/v3" xsi:nil="true"/>
    <wic_System_Copyright xmlns="http://schemas.microsoft.com/sharepoint/v3/fields" xsi:nil="true"/>
    <_dlc_DocId xmlns="a94d8b85-37e1-4d17-8d55-8b7d207932bb">NMS6VZY55J2Y-1680097669-6</_dlc_DocId>
    <_dlc_DocIdUrl xmlns="a94d8b85-37e1-4d17-8d55-8b7d207932bb">
      <Url>http://intranet.washoecounty.us/logostemplates/_layouts/15/DocIdRedir.aspx?ID=NMS6VZY55J2Y-1680097669-6</Url>
      <Description>NMS6VZY55J2Y-1680097669-6</Description>
    </_dlc_DocIdUrl>
  </documentManagement>
</p:properties>
</file>

<file path=customXml/itemProps1.xml><?xml version="1.0" encoding="utf-8"?>
<ds:datastoreItem xmlns:ds="http://schemas.openxmlformats.org/officeDocument/2006/customXml" ds:itemID="{02D88A89-A1D7-4D40-B75F-CA47FF340AB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microsoft.com/sharepoint/v3"/>
    <ds:schemaRef ds:uri="CEA9126C-A9B1-4F4A-855C-DD0F845697D2"/>
    <ds:schemaRef ds:uri="http://schemas.microsoft.com/sharepoint/v3/fields"/>
    <ds:schemaRef ds:uri="a94d8b85-37e1-4d17-8d55-8b7d207932bb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BDC64AFA-9D40-4A59-8DD4-92F485636619}">
  <ds:schemaRefs>
    <ds:schemaRef ds:uri="http://schemas.microsoft.com/sharepoint/events"/>
  </ds:schemaRefs>
</ds:datastoreItem>
</file>

<file path=customXml/itemProps3.xml><?xml version="1.0" encoding="utf-8"?>
<ds:datastoreItem xmlns:ds="http://schemas.openxmlformats.org/officeDocument/2006/customXml" ds:itemID="{A7BC16CB-1CBD-402F-9378-5075DDBF9554}">
  <ds:schemaRefs>
    <ds:schemaRef ds:uri="http://schemas.microsoft.com/sharepoint/v3/contenttype/forms"/>
  </ds:schemaRefs>
</ds:datastoreItem>
</file>

<file path=customXml/itemProps4.xml><?xml version="1.0" encoding="utf-8"?>
<ds:datastoreItem xmlns:ds="http://schemas.openxmlformats.org/officeDocument/2006/customXml" ds:itemID="{2200D7ED-6620-45A0-9F13-862FEFE886A3}">
  <ds:schemaRefs>
    <ds:schemaRef ds:uri="http://www.w3.org/XML/1998/namespace"/>
    <ds:schemaRef ds:uri="http://schemas.microsoft.com/office/2006/documentManagement/types"/>
    <ds:schemaRef ds:uri="http://purl.org/dc/elements/1.1/"/>
    <ds:schemaRef ds:uri="http://purl.org/dc/dcmitype/"/>
    <ds:schemaRef ds:uri="a94d8b85-37e1-4d17-8d55-8b7d207932bb"/>
    <ds:schemaRef ds:uri="http://schemas.microsoft.com/office/infopath/2007/PartnerControls"/>
    <ds:schemaRef ds:uri="http://schemas.openxmlformats.org/package/2006/metadata/core-properties"/>
    <ds:schemaRef ds:uri="http://purl.org/dc/terms/"/>
    <ds:schemaRef ds:uri="http://schemas.microsoft.com/sharepoint/v3/fields"/>
    <ds:schemaRef ds:uri="CEA9126C-A9B1-4F4A-855C-DD0F845697D2"/>
    <ds:schemaRef ds:uri="http://schemas.microsoft.com/sharepoint/v3"/>
    <ds:schemaRef ds:uri="http://schemas.microsoft.com/office/2006/metadata/propertie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PowerPoint_Template_2015</Template>
  <TotalTime>17133</TotalTime>
  <Words>394</Words>
  <Application>Microsoft Office PowerPoint</Application>
  <PresentationFormat>On-screen Show (4:3)</PresentationFormat>
  <Paragraphs>86</Paragraphs>
  <Slides>16</Slides>
  <Notes>16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17" baseType="lpstr">
      <vt:lpstr>PowerPoint_Template_2015</vt:lpstr>
      <vt:lpstr>PowerPoint Presentation</vt:lpstr>
      <vt:lpstr>Vicinity Map</vt:lpstr>
      <vt:lpstr>Overview of Request</vt:lpstr>
      <vt:lpstr>Site Plan</vt:lpstr>
      <vt:lpstr>Aerial Photo</vt:lpstr>
      <vt:lpstr>Site Photo</vt:lpstr>
      <vt:lpstr>Site Photo</vt:lpstr>
      <vt:lpstr>Site Photo</vt:lpstr>
      <vt:lpstr>Site Photo</vt:lpstr>
      <vt:lpstr>Project Details</vt:lpstr>
      <vt:lpstr>Aesthetic Considerations</vt:lpstr>
      <vt:lpstr>Citizen Advisory Board (CAB)</vt:lpstr>
      <vt:lpstr>Public Notice</vt:lpstr>
      <vt:lpstr>Reviewing Agencies</vt:lpstr>
      <vt:lpstr>Required Findings</vt:lpstr>
      <vt:lpstr>Possible Motion</vt:lpstr>
    </vt:vector>
  </TitlesOfParts>
  <Company>Washoe County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</dc:title>
  <dc:creator>mkramer</dc:creator>
  <cp:keywords>Powerpoint, Power Point, ppt</cp:keywords>
  <cp:lastModifiedBy>admin</cp:lastModifiedBy>
  <cp:revision>141</cp:revision>
  <cp:lastPrinted>2019-02-07T00:51:01Z</cp:lastPrinted>
  <dcterms:created xsi:type="dcterms:W3CDTF">2015-09-25T21:46:02Z</dcterms:created>
  <dcterms:modified xsi:type="dcterms:W3CDTF">2019-02-07T00:52:16Z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0x0101009148F5A04DDD49CBA7127AADA5FB792B00AADE34325A8B49CDA8BB4DB53328F21400246D64375472D84BA13220883A134206</vt:lpwstr>
  </property>
  <property fmtid="{D5CDD505-2E9C-101B-9397-08002B2CF9AE}" pid="3" name="_dlc_DocIdItemGuid">
    <vt:lpwstr>baf4cdfa-0915-4212-a058-608c58f70eeb</vt:lpwstr>
  </property>
</Properties>
</file>